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29"/>
  </p:notesMasterIdLst>
  <p:sldIdLst>
    <p:sldId id="256" r:id="rId2"/>
    <p:sldId id="257" r:id="rId3"/>
    <p:sldId id="258" r:id="rId4"/>
    <p:sldId id="259" r:id="rId5"/>
    <p:sldId id="261" r:id="rId6"/>
    <p:sldId id="268" r:id="rId7"/>
    <p:sldId id="269" r:id="rId8"/>
    <p:sldId id="262" r:id="rId9"/>
    <p:sldId id="263" r:id="rId10"/>
    <p:sldId id="266" r:id="rId11"/>
    <p:sldId id="281" r:id="rId12"/>
    <p:sldId id="280" r:id="rId13"/>
    <p:sldId id="294" r:id="rId14"/>
    <p:sldId id="295" r:id="rId15"/>
    <p:sldId id="293" r:id="rId16"/>
    <p:sldId id="271" r:id="rId17"/>
    <p:sldId id="283" r:id="rId18"/>
    <p:sldId id="284" r:id="rId19"/>
    <p:sldId id="285" r:id="rId20"/>
    <p:sldId id="288" r:id="rId21"/>
    <p:sldId id="272" r:id="rId22"/>
    <p:sldId id="287" r:id="rId23"/>
    <p:sldId id="273" r:id="rId24"/>
    <p:sldId id="289" r:id="rId25"/>
    <p:sldId id="291" r:id="rId26"/>
    <p:sldId id="292" r:id="rId27"/>
    <p:sldId id="282"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638" autoAdjust="0"/>
    <p:restoredTop sz="94680" autoAdjust="0"/>
  </p:normalViewPr>
  <p:slideViewPr>
    <p:cSldViewPr>
      <p:cViewPr>
        <p:scale>
          <a:sx n="72" d="100"/>
          <a:sy n="72" d="100"/>
        </p:scale>
        <p:origin x="-2098" y="-331"/>
      </p:cViewPr>
      <p:guideLst>
        <p:guide orient="horz" pos="2160"/>
        <p:guide pos="2880"/>
      </p:guideLst>
    </p:cSldViewPr>
  </p:slideViewPr>
  <p:notesTextViewPr>
    <p:cViewPr>
      <p:scale>
        <a:sx n="1" d="1"/>
        <a:sy n="1" d="1"/>
      </p:scale>
      <p:origin x="0" y="0"/>
    </p:cViewPr>
  </p:notesTextViewPr>
  <p:sorterViewPr>
    <p:cViewPr>
      <p:scale>
        <a:sx n="100" d="100"/>
        <a:sy n="100" d="100"/>
      </p:scale>
      <p:origin x="0" y="124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63568F7-2C5C-423D-8F30-2C953F606DF0}" type="datetimeFigureOut">
              <a:rPr lang="en-US" smtClean="0"/>
              <a:t>11/11/2016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FF0F06-28D5-4987-AC58-CD2324CE9F83}" type="slidenum">
              <a:rPr lang="en-US" smtClean="0"/>
              <a:t>‹#›</a:t>
            </a:fld>
            <a:endParaRPr lang="en-US" dirty="0"/>
          </a:p>
        </p:txBody>
      </p:sp>
    </p:spTree>
    <p:extLst>
      <p:ext uri="{BB962C8B-B14F-4D97-AF65-F5344CB8AC3E}">
        <p14:creationId xmlns:p14="http://schemas.microsoft.com/office/powerpoint/2010/main" val="3156103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FF0F06-28D5-4987-AC58-CD2324CE9F83}" type="slidenum">
              <a:rPr lang="en-US" smtClean="0"/>
              <a:t>1</a:t>
            </a:fld>
            <a:endParaRPr lang="en-US" dirty="0"/>
          </a:p>
        </p:txBody>
      </p:sp>
    </p:spTree>
    <p:extLst>
      <p:ext uri="{BB962C8B-B14F-4D97-AF65-F5344CB8AC3E}">
        <p14:creationId xmlns:p14="http://schemas.microsoft.com/office/powerpoint/2010/main" val="3808720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FF0F06-28D5-4987-AC58-CD2324CE9F83}" type="slidenum">
              <a:rPr lang="en-US" smtClean="0"/>
              <a:t>4</a:t>
            </a:fld>
            <a:endParaRPr lang="en-US" dirty="0"/>
          </a:p>
        </p:txBody>
      </p:sp>
    </p:spTree>
    <p:extLst>
      <p:ext uri="{BB962C8B-B14F-4D97-AF65-F5344CB8AC3E}">
        <p14:creationId xmlns:p14="http://schemas.microsoft.com/office/powerpoint/2010/main" val="3510916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FF0F06-28D5-4987-AC58-CD2324CE9F83}" type="slidenum">
              <a:rPr lang="en-US" smtClean="0"/>
              <a:t>11</a:t>
            </a:fld>
            <a:endParaRPr lang="en-US" dirty="0"/>
          </a:p>
        </p:txBody>
      </p:sp>
    </p:spTree>
    <p:extLst>
      <p:ext uri="{BB962C8B-B14F-4D97-AF65-F5344CB8AC3E}">
        <p14:creationId xmlns:p14="http://schemas.microsoft.com/office/powerpoint/2010/main" val="3527985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63FB3C9-48C6-47B7-B3E4-BA832F9577C7}" type="datetimeFigureOut">
              <a:rPr lang="en-US" smtClean="0"/>
              <a:t>11/11/2016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CBDDF12-6479-4DE1-A0FB-A1E68C533958}" type="slidenum">
              <a:rPr lang="en-US" smtClean="0"/>
              <a:t>‹#›</a:t>
            </a:fld>
            <a:endParaRPr lang="en-US" dirty="0"/>
          </a:p>
        </p:txBody>
      </p:sp>
    </p:spTree>
    <p:extLst>
      <p:ext uri="{BB962C8B-B14F-4D97-AF65-F5344CB8AC3E}">
        <p14:creationId xmlns:p14="http://schemas.microsoft.com/office/powerpoint/2010/main" val="459224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3FB3C9-48C6-47B7-B3E4-BA832F9577C7}" type="datetimeFigureOut">
              <a:rPr lang="en-US" smtClean="0"/>
              <a:t>11/11/2016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CBDDF12-6479-4DE1-A0FB-A1E68C533958}" type="slidenum">
              <a:rPr lang="en-US" smtClean="0"/>
              <a:t>‹#›</a:t>
            </a:fld>
            <a:endParaRPr lang="en-US" dirty="0"/>
          </a:p>
        </p:txBody>
      </p:sp>
    </p:spTree>
    <p:extLst>
      <p:ext uri="{BB962C8B-B14F-4D97-AF65-F5344CB8AC3E}">
        <p14:creationId xmlns:p14="http://schemas.microsoft.com/office/powerpoint/2010/main" val="28435906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3FB3C9-48C6-47B7-B3E4-BA832F9577C7}" type="datetimeFigureOut">
              <a:rPr lang="en-US" smtClean="0"/>
              <a:t>11/11/2016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CBDDF12-6479-4DE1-A0FB-A1E68C533958}" type="slidenum">
              <a:rPr lang="en-US" smtClean="0"/>
              <a:t>‹#›</a:t>
            </a:fld>
            <a:endParaRPr lang="en-US" dirty="0"/>
          </a:p>
        </p:txBody>
      </p:sp>
    </p:spTree>
    <p:extLst>
      <p:ext uri="{BB962C8B-B14F-4D97-AF65-F5344CB8AC3E}">
        <p14:creationId xmlns:p14="http://schemas.microsoft.com/office/powerpoint/2010/main" val="3791636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3FB3C9-48C6-47B7-B3E4-BA832F9577C7}" type="datetimeFigureOut">
              <a:rPr lang="en-US" smtClean="0"/>
              <a:t>11/11/2016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CBDDF12-6479-4DE1-A0FB-A1E68C533958}" type="slidenum">
              <a:rPr lang="en-US" smtClean="0"/>
              <a:t>‹#›</a:t>
            </a:fld>
            <a:endParaRPr lang="en-US" dirty="0"/>
          </a:p>
        </p:txBody>
      </p:sp>
    </p:spTree>
    <p:extLst>
      <p:ext uri="{BB962C8B-B14F-4D97-AF65-F5344CB8AC3E}">
        <p14:creationId xmlns:p14="http://schemas.microsoft.com/office/powerpoint/2010/main" val="1474073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3FB3C9-48C6-47B7-B3E4-BA832F9577C7}" type="datetimeFigureOut">
              <a:rPr lang="en-US" smtClean="0"/>
              <a:t>11/11/2016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CBDDF12-6479-4DE1-A0FB-A1E68C533958}" type="slidenum">
              <a:rPr lang="en-US" smtClean="0"/>
              <a:t>‹#›</a:t>
            </a:fld>
            <a:endParaRPr lang="en-US" dirty="0"/>
          </a:p>
        </p:txBody>
      </p:sp>
    </p:spTree>
    <p:extLst>
      <p:ext uri="{BB962C8B-B14F-4D97-AF65-F5344CB8AC3E}">
        <p14:creationId xmlns:p14="http://schemas.microsoft.com/office/powerpoint/2010/main" val="766416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63FB3C9-48C6-47B7-B3E4-BA832F9577C7}" type="datetimeFigureOut">
              <a:rPr lang="en-US" smtClean="0"/>
              <a:t>11/11/2016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CBDDF12-6479-4DE1-A0FB-A1E68C533958}" type="slidenum">
              <a:rPr lang="en-US" smtClean="0"/>
              <a:t>‹#›</a:t>
            </a:fld>
            <a:endParaRPr lang="en-US" dirty="0"/>
          </a:p>
        </p:txBody>
      </p:sp>
    </p:spTree>
    <p:extLst>
      <p:ext uri="{BB962C8B-B14F-4D97-AF65-F5344CB8AC3E}">
        <p14:creationId xmlns:p14="http://schemas.microsoft.com/office/powerpoint/2010/main" val="3827730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63FB3C9-48C6-47B7-B3E4-BA832F9577C7}" type="datetimeFigureOut">
              <a:rPr lang="en-US" smtClean="0"/>
              <a:t>11/11/2016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CBDDF12-6479-4DE1-A0FB-A1E68C533958}" type="slidenum">
              <a:rPr lang="en-US" smtClean="0"/>
              <a:t>‹#›</a:t>
            </a:fld>
            <a:endParaRPr lang="en-US" dirty="0"/>
          </a:p>
        </p:txBody>
      </p:sp>
    </p:spTree>
    <p:extLst>
      <p:ext uri="{BB962C8B-B14F-4D97-AF65-F5344CB8AC3E}">
        <p14:creationId xmlns:p14="http://schemas.microsoft.com/office/powerpoint/2010/main" val="4465269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63FB3C9-48C6-47B7-B3E4-BA832F9577C7}" type="datetimeFigureOut">
              <a:rPr lang="en-US" smtClean="0"/>
              <a:t>11/11/2016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CBDDF12-6479-4DE1-A0FB-A1E68C533958}" type="slidenum">
              <a:rPr lang="en-US" smtClean="0"/>
              <a:t>‹#›</a:t>
            </a:fld>
            <a:endParaRPr lang="en-US" dirty="0"/>
          </a:p>
        </p:txBody>
      </p:sp>
    </p:spTree>
    <p:extLst>
      <p:ext uri="{BB962C8B-B14F-4D97-AF65-F5344CB8AC3E}">
        <p14:creationId xmlns:p14="http://schemas.microsoft.com/office/powerpoint/2010/main" val="2509811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3FB3C9-48C6-47B7-B3E4-BA832F9577C7}" type="datetimeFigureOut">
              <a:rPr lang="en-US" smtClean="0"/>
              <a:t>11/11/2016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CBDDF12-6479-4DE1-A0FB-A1E68C533958}" type="slidenum">
              <a:rPr lang="en-US" smtClean="0"/>
              <a:t>‹#›</a:t>
            </a:fld>
            <a:endParaRPr lang="en-US" dirty="0"/>
          </a:p>
        </p:txBody>
      </p:sp>
    </p:spTree>
    <p:extLst>
      <p:ext uri="{BB962C8B-B14F-4D97-AF65-F5344CB8AC3E}">
        <p14:creationId xmlns:p14="http://schemas.microsoft.com/office/powerpoint/2010/main" val="1144401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3FB3C9-48C6-47B7-B3E4-BA832F9577C7}" type="datetimeFigureOut">
              <a:rPr lang="en-US" smtClean="0"/>
              <a:t>11/11/2016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CBDDF12-6479-4DE1-A0FB-A1E68C533958}" type="slidenum">
              <a:rPr lang="en-US" smtClean="0"/>
              <a:t>‹#›</a:t>
            </a:fld>
            <a:endParaRPr lang="en-US" dirty="0"/>
          </a:p>
        </p:txBody>
      </p:sp>
    </p:spTree>
    <p:extLst>
      <p:ext uri="{BB962C8B-B14F-4D97-AF65-F5344CB8AC3E}">
        <p14:creationId xmlns:p14="http://schemas.microsoft.com/office/powerpoint/2010/main" val="84743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3FB3C9-48C6-47B7-B3E4-BA832F9577C7}" type="datetimeFigureOut">
              <a:rPr lang="en-US" smtClean="0"/>
              <a:t>11/11/2016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CBDDF12-6479-4DE1-A0FB-A1E68C533958}" type="slidenum">
              <a:rPr lang="en-US" smtClean="0"/>
              <a:t>‹#›</a:t>
            </a:fld>
            <a:endParaRPr lang="en-US" dirty="0"/>
          </a:p>
        </p:txBody>
      </p:sp>
    </p:spTree>
    <p:extLst>
      <p:ext uri="{BB962C8B-B14F-4D97-AF65-F5344CB8AC3E}">
        <p14:creationId xmlns:p14="http://schemas.microsoft.com/office/powerpoint/2010/main" val="1813069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3FB3C9-48C6-47B7-B3E4-BA832F9577C7}" type="datetimeFigureOut">
              <a:rPr lang="en-US" smtClean="0"/>
              <a:t>11/11/2016</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BDDF12-6479-4DE1-A0FB-A1E68C533958}" type="slidenum">
              <a:rPr lang="en-US" smtClean="0"/>
              <a:t>‹#›</a:t>
            </a:fld>
            <a:endParaRPr lang="en-US" dirty="0"/>
          </a:p>
        </p:txBody>
      </p:sp>
    </p:spTree>
    <p:extLst>
      <p:ext uri="{BB962C8B-B14F-4D97-AF65-F5344CB8AC3E}">
        <p14:creationId xmlns:p14="http://schemas.microsoft.com/office/powerpoint/2010/main" val="2371225670"/>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www.nhai.org/doc/17feb12/etc_apexcomm_report_final_7oct.pdf" TargetMode="External"/><Relationship Id="rId2" Type="http://schemas.openxmlformats.org/officeDocument/2006/relationships/hyperlink" Target="http://en.wikipedia.org/wiki/Electronic_toll_collection"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57200"/>
            <a:ext cx="7772400" cy="1470025"/>
          </a:xfrm>
        </p:spPr>
        <p:txBody>
          <a:bodyPr>
            <a:normAutofit fontScale="90000"/>
          </a:bodyPr>
          <a:lstStyle/>
          <a:p>
            <a:r>
              <a:rPr lang="en-US" b="1" dirty="0" smtClean="0">
                <a:latin typeface="Times New Roman" pitchFamily="18" charset="0"/>
                <a:cs typeface="Times New Roman" pitchFamily="18" charset="0"/>
              </a:rPr>
              <a:t>ELECTRONIC TOLL COLLECTION USING PIEZOELECTRIC </a:t>
            </a:r>
            <a:r>
              <a:rPr lang="en-US" b="1" dirty="0" smtClean="0">
                <a:latin typeface="Times New Roman" pitchFamily="18" charset="0"/>
                <a:cs typeface="Times New Roman" pitchFamily="18" charset="0"/>
              </a:rPr>
              <a:t>AND RFID SENSORS</a:t>
            </a:r>
            <a:endParaRPr lang="en-US" b="1" dirty="0">
              <a:latin typeface="Times New Roman" pitchFamily="18" charset="0"/>
              <a:cs typeface="Times New Roman" pitchFamily="18" charset="0"/>
            </a:endParaRPr>
          </a:p>
        </p:txBody>
      </p:sp>
      <p:sp>
        <p:nvSpPr>
          <p:cNvPr id="3" name="Subtitle 2"/>
          <p:cNvSpPr>
            <a:spLocks noGrp="1"/>
          </p:cNvSpPr>
          <p:nvPr>
            <p:ph type="subTitle" idx="1"/>
          </p:nvPr>
        </p:nvSpPr>
        <p:spPr>
          <a:xfrm>
            <a:off x="1219200" y="3886200"/>
            <a:ext cx="6400800" cy="1752600"/>
          </a:xfrm>
        </p:spPr>
        <p:txBody>
          <a:bodyPr>
            <a:normAutofit/>
          </a:bodyPr>
          <a:lstStyle/>
          <a:p>
            <a:endParaRPr lang="en-US" sz="2400" b="1" dirty="0" smtClean="0">
              <a:solidFill>
                <a:schemeClr val="tx2"/>
              </a:solidFill>
              <a:latin typeface="Times New Roman" pitchFamily="18" charset="0"/>
              <a:cs typeface="Times New Roman" pitchFamily="18" charset="0"/>
            </a:endParaRPr>
          </a:p>
          <a:p>
            <a:r>
              <a:rPr lang="en-US" sz="2400" b="1" dirty="0" smtClean="0">
                <a:solidFill>
                  <a:schemeClr val="tx2"/>
                </a:solidFill>
                <a:latin typeface="Times New Roman" pitchFamily="18" charset="0"/>
                <a:cs typeface="Times New Roman" pitchFamily="18" charset="0"/>
              </a:rPr>
              <a:t>Y.NAGA.SAI SUMANTH (18497)</a:t>
            </a:r>
          </a:p>
          <a:p>
            <a:r>
              <a:rPr lang="en-US" sz="2400" b="1" dirty="0" smtClean="0">
                <a:solidFill>
                  <a:schemeClr val="tx2"/>
                </a:solidFill>
                <a:latin typeface="Times New Roman" pitchFamily="18" charset="0"/>
                <a:cs typeface="Times New Roman" pitchFamily="18" charset="0"/>
              </a:rPr>
              <a:t>V.RAMABHADRAM SAI (17552)  </a:t>
            </a:r>
            <a:endParaRPr lang="en-US" sz="2400" b="1" dirty="0">
              <a:solidFill>
                <a:srgbClr val="0070C0"/>
              </a:solidFill>
              <a:latin typeface="Times New Roman" pitchFamily="18" charset="0"/>
              <a:cs typeface="Times New Roman" pitchFamily="18" charset="0"/>
            </a:endParaRPr>
          </a:p>
        </p:txBody>
      </p:sp>
    </p:spTree>
    <p:extLst>
      <p:ext uri="{BB962C8B-B14F-4D97-AF65-F5344CB8AC3E}">
        <p14:creationId xmlns:p14="http://schemas.microsoft.com/office/powerpoint/2010/main" val="40359774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676" y="0"/>
            <a:ext cx="8229600" cy="1143000"/>
          </a:xfrm>
        </p:spPr>
        <p:txBody>
          <a:bodyPr/>
          <a:lstStyle/>
          <a:p>
            <a:r>
              <a:rPr lang="en-US" dirty="0" smtClean="0">
                <a:latin typeface="Times New Roman" pitchFamily="18" charset="0"/>
                <a:cs typeface="Times New Roman" pitchFamily="18" charset="0"/>
              </a:rPr>
              <a:t>LabVIEW</a:t>
            </a:r>
            <a:endParaRPr lang="en-US" dirty="0">
              <a:latin typeface="Times New Roman" pitchFamily="18" charset="0"/>
              <a:cs typeface="Times New Roman" pitchFamily="18" charset="0"/>
            </a:endParaRPr>
          </a:p>
        </p:txBody>
      </p:sp>
      <p:sp>
        <p:nvSpPr>
          <p:cNvPr id="6" name="Rectangle 23"/>
          <p:cNvSpPr>
            <a:spLocks noChangeArrowheads="1"/>
          </p:cNvSpPr>
          <p:nvPr/>
        </p:nvSpPr>
        <p:spPr bwMode="auto">
          <a:xfrm>
            <a:off x="5622925" y="2797061"/>
            <a:ext cx="2147984" cy="574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p>
            <a:pPr eaLnBrk="1" hangingPunct="1">
              <a:lnSpc>
                <a:spcPct val="87000"/>
              </a:lnSpc>
            </a:pPr>
            <a:r>
              <a:rPr lang="en-US" dirty="0"/>
              <a:t>Block Diagram Window</a:t>
            </a:r>
          </a:p>
        </p:txBody>
      </p:sp>
      <p:sp>
        <p:nvSpPr>
          <p:cNvPr id="7" name="Rectangle 24"/>
          <p:cNvSpPr>
            <a:spLocks noChangeArrowheads="1"/>
          </p:cNvSpPr>
          <p:nvPr/>
        </p:nvSpPr>
        <p:spPr bwMode="auto">
          <a:xfrm>
            <a:off x="449262" y="1427959"/>
            <a:ext cx="2674938" cy="333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p>
            <a:pPr eaLnBrk="1" hangingPunct="1">
              <a:lnSpc>
                <a:spcPct val="87000"/>
              </a:lnSpc>
            </a:pPr>
            <a:r>
              <a:rPr lang="en-US" dirty="0"/>
              <a:t>Front Panel Window</a:t>
            </a:r>
          </a:p>
        </p:txBody>
      </p:sp>
      <p:sp>
        <p:nvSpPr>
          <p:cNvPr id="8" name="Rectangle 26"/>
          <p:cNvSpPr>
            <a:spLocks noChangeArrowheads="1"/>
          </p:cNvSpPr>
          <p:nvPr/>
        </p:nvSpPr>
        <p:spPr bwMode="auto">
          <a:xfrm>
            <a:off x="4279551" y="5534295"/>
            <a:ext cx="1539541" cy="574902"/>
          </a:xfrm>
          <a:prstGeom prst="rect">
            <a:avLst/>
          </a:prstGeom>
          <a:solidFill>
            <a:schemeClr val="bg1"/>
          </a:solidFill>
          <a:ln w="9525">
            <a:solidFill>
              <a:schemeClr val="tx1"/>
            </a:solidFill>
            <a:miter lim="800000"/>
            <a:headEnd/>
            <a:tailEnd/>
          </a:ln>
        </p:spPr>
        <p:txBody>
          <a:bodyPr wrap="square" lIns="92075" tIns="46038" rIns="92075" bIns="46038">
            <a:spAutoFit/>
          </a:bodyPr>
          <a:lstStyle/>
          <a:p>
            <a:pPr eaLnBrk="1" hangingPunct="1">
              <a:lnSpc>
                <a:spcPct val="87000"/>
              </a:lnSpc>
            </a:pPr>
            <a:r>
              <a:rPr lang="en-US" dirty="0"/>
              <a:t>Input</a:t>
            </a:r>
          </a:p>
          <a:p>
            <a:pPr eaLnBrk="1" hangingPunct="1">
              <a:lnSpc>
                <a:spcPct val="87000"/>
              </a:lnSpc>
            </a:pPr>
            <a:r>
              <a:rPr lang="en-US" dirty="0"/>
              <a:t>Terminals</a:t>
            </a:r>
          </a:p>
        </p:txBody>
      </p:sp>
      <p:sp>
        <p:nvSpPr>
          <p:cNvPr id="9" name="Rectangle 27"/>
          <p:cNvSpPr>
            <a:spLocks noChangeArrowheads="1"/>
          </p:cNvSpPr>
          <p:nvPr/>
        </p:nvSpPr>
        <p:spPr bwMode="auto">
          <a:xfrm>
            <a:off x="7162800" y="2320698"/>
            <a:ext cx="1443309" cy="574902"/>
          </a:xfrm>
          <a:prstGeom prst="rect">
            <a:avLst/>
          </a:prstGeom>
          <a:solidFill>
            <a:schemeClr val="bg1"/>
          </a:solidFill>
          <a:ln w="9525">
            <a:solidFill>
              <a:schemeClr val="tx1"/>
            </a:solidFill>
            <a:miter lim="800000"/>
            <a:headEnd/>
            <a:tailEnd/>
          </a:ln>
        </p:spPr>
        <p:txBody>
          <a:bodyPr wrap="square" lIns="92075" tIns="46038" rIns="92075" bIns="46038">
            <a:spAutoFit/>
          </a:bodyPr>
          <a:lstStyle/>
          <a:p>
            <a:pPr eaLnBrk="1" hangingPunct="1">
              <a:lnSpc>
                <a:spcPct val="87000"/>
              </a:lnSpc>
            </a:pPr>
            <a:r>
              <a:rPr lang="en-US" dirty="0"/>
              <a:t>Output</a:t>
            </a:r>
          </a:p>
          <a:p>
            <a:pPr eaLnBrk="1" hangingPunct="1">
              <a:lnSpc>
                <a:spcPct val="87000"/>
              </a:lnSpc>
            </a:pPr>
            <a:r>
              <a:rPr lang="en-US" dirty="0"/>
              <a:t>Terminal</a:t>
            </a:r>
          </a:p>
        </p:txBody>
      </p:sp>
      <p:sp>
        <p:nvSpPr>
          <p:cNvPr id="11" name="Rectangle 29"/>
          <p:cNvSpPr>
            <a:spLocks noChangeArrowheads="1"/>
          </p:cNvSpPr>
          <p:nvPr/>
        </p:nvSpPr>
        <p:spPr bwMode="auto">
          <a:xfrm>
            <a:off x="168095" y="5410200"/>
            <a:ext cx="1848522" cy="64682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1928" tIns="45964" rIns="91928" bIns="45964">
            <a:spAutoFit/>
          </a:bodyPr>
          <a:lstStyle/>
          <a:p>
            <a:pPr defTabSz="912813" eaLnBrk="1" hangingPunct="1">
              <a:lnSpc>
                <a:spcPct val="90000"/>
              </a:lnSpc>
            </a:pPr>
            <a:r>
              <a:rPr lang="en-US" sz="2000" dirty="0"/>
              <a:t>Boolean</a:t>
            </a:r>
          </a:p>
          <a:p>
            <a:pPr defTabSz="912813" eaLnBrk="1" hangingPunct="1">
              <a:lnSpc>
                <a:spcPct val="90000"/>
              </a:lnSpc>
            </a:pPr>
            <a:r>
              <a:rPr lang="en-US" sz="2000" dirty="0"/>
              <a:t>Control</a:t>
            </a:r>
          </a:p>
        </p:txBody>
      </p:sp>
      <p:sp>
        <p:nvSpPr>
          <p:cNvPr id="13" name="Rectangle 31"/>
          <p:cNvSpPr>
            <a:spLocks noChangeArrowheads="1"/>
          </p:cNvSpPr>
          <p:nvPr/>
        </p:nvSpPr>
        <p:spPr bwMode="auto">
          <a:xfrm>
            <a:off x="3970170" y="1438486"/>
            <a:ext cx="1957364" cy="64682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1928" tIns="45964" rIns="91928" bIns="45964">
            <a:spAutoFit/>
          </a:bodyPr>
          <a:lstStyle/>
          <a:p>
            <a:pPr defTabSz="912813" eaLnBrk="1" hangingPunct="1">
              <a:lnSpc>
                <a:spcPct val="90000"/>
              </a:lnSpc>
            </a:pPr>
            <a:r>
              <a:rPr lang="en-US" sz="2000" dirty="0" smtClean="0"/>
              <a:t>temperature</a:t>
            </a:r>
            <a:endParaRPr lang="en-US" sz="2000" dirty="0"/>
          </a:p>
          <a:p>
            <a:pPr defTabSz="912813" eaLnBrk="1" hangingPunct="1">
              <a:lnSpc>
                <a:spcPct val="90000"/>
              </a:lnSpc>
            </a:pPr>
            <a:r>
              <a:rPr lang="en-US" sz="2000" dirty="0"/>
              <a:t>Indicator</a:t>
            </a:r>
          </a:p>
        </p:txBody>
      </p:sp>
      <p:sp>
        <p:nvSpPr>
          <p:cNvPr id="14" name="Line 32"/>
          <p:cNvSpPr>
            <a:spLocks noChangeShapeType="1"/>
          </p:cNvSpPr>
          <p:nvPr/>
        </p:nvSpPr>
        <p:spPr bwMode="auto">
          <a:xfrm flipH="1">
            <a:off x="8234362" y="2971800"/>
            <a:ext cx="0" cy="1917700"/>
          </a:xfrm>
          <a:prstGeom prst="line">
            <a:avLst/>
          </a:prstGeom>
          <a:noFill/>
          <a:ln w="38100">
            <a:solidFill>
              <a:srgbClr val="FF33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dirty="0"/>
          </a:p>
        </p:txBody>
      </p:sp>
      <p:pic>
        <p:nvPicPr>
          <p:cNvPr id="13316" name="Picture 4" descr="http://engineering.sdsu.edu/~johnston/me295/modules/labview/images/labview_004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5145" y="2320698"/>
            <a:ext cx="7228352" cy="3121082"/>
          </a:xfrm>
          <a:prstGeom prst="rect">
            <a:avLst/>
          </a:prstGeom>
          <a:noFill/>
          <a:extLst>
            <a:ext uri="{909E8E84-426E-40DD-AFC4-6F175D3DCCD1}">
              <a14:hiddenFill xmlns:a14="http://schemas.microsoft.com/office/drawing/2010/main">
                <a:solidFill>
                  <a:srgbClr val="FFFFFF"/>
                </a:solidFill>
              </a14:hiddenFill>
            </a:ext>
          </a:extLst>
        </p:spPr>
      </p:pic>
      <p:sp>
        <p:nvSpPr>
          <p:cNvPr id="20" name="Down Arrow 19"/>
          <p:cNvSpPr/>
          <p:nvPr/>
        </p:nvSpPr>
        <p:spPr>
          <a:xfrm rot="13397120">
            <a:off x="1423816" y="4550146"/>
            <a:ext cx="45719" cy="1032434"/>
          </a:xfrm>
          <a:prstGeom prst="down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Down Arrow 20"/>
          <p:cNvSpPr/>
          <p:nvPr/>
        </p:nvSpPr>
        <p:spPr>
          <a:xfrm rot="1836507">
            <a:off x="3908181" y="1874391"/>
            <a:ext cx="123977" cy="184534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Down Arrow 21"/>
          <p:cNvSpPr/>
          <p:nvPr/>
        </p:nvSpPr>
        <p:spPr>
          <a:xfrm rot="7363649">
            <a:off x="3450359" y="4193647"/>
            <a:ext cx="98011" cy="191588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p:cNvSpPr txBox="1"/>
          <p:nvPr/>
        </p:nvSpPr>
        <p:spPr>
          <a:xfrm>
            <a:off x="304801" y="6019800"/>
            <a:ext cx="8763000" cy="923330"/>
          </a:xfrm>
          <a:prstGeom prst="rect">
            <a:avLst/>
          </a:prstGeom>
          <a:noFill/>
        </p:spPr>
        <p:txBody>
          <a:bodyPr wrap="square" rtlCol="0">
            <a:spAutoFit/>
          </a:bodyPr>
          <a:lstStyle/>
          <a:p>
            <a:r>
              <a:rPr lang="en-US" dirty="0" smtClean="0"/>
              <a:t>Reference:</a:t>
            </a:r>
          </a:p>
          <a:p>
            <a:r>
              <a:rPr lang="en-US" dirty="0" smtClean="0"/>
              <a:t>http</a:t>
            </a:r>
            <a:r>
              <a:rPr lang="en-US" dirty="0"/>
              <a:t>://engineering.sdsu.edu/~johnston/me295/modules/labview/tutorials_and_exercises/temperature_control_2.htm </a:t>
            </a:r>
          </a:p>
        </p:txBody>
      </p:sp>
    </p:spTree>
    <p:extLst>
      <p:ext uri="{BB962C8B-B14F-4D97-AF65-F5344CB8AC3E}">
        <p14:creationId xmlns:p14="http://schemas.microsoft.com/office/powerpoint/2010/main" val="19464624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5080"/>
            <a:ext cx="8229600" cy="1143000"/>
          </a:xfrm>
        </p:spPr>
        <p:txBody>
          <a:bodyPr>
            <a:normAutofit/>
          </a:bodyPr>
          <a:lstStyle/>
          <a:p>
            <a:r>
              <a:rPr lang="en-US" dirty="0" smtClean="0">
                <a:latin typeface="Times New Roman" pitchFamily="18" charset="0"/>
                <a:cs typeface="Times New Roman" pitchFamily="18" charset="0"/>
              </a:rPr>
              <a:t>LabVIEW Interfacing For Arduino</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457200" y="914400"/>
            <a:ext cx="3657600" cy="5410200"/>
          </a:xfrm>
        </p:spPr>
        <p:txBody>
          <a:bodyPr>
            <a:normAutofit/>
          </a:bodyPr>
          <a:lstStyle/>
          <a:p>
            <a:r>
              <a:rPr lang="en-US" sz="2400" dirty="0" smtClean="0">
                <a:latin typeface="Times New Roman" pitchFamily="18" charset="0"/>
                <a:cs typeface="Times New Roman" pitchFamily="18" charset="0"/>
              </a:rPr>
              <a:t>In order to interface LabVIEW with Arduino we have to dump the LIFA Base code in </a:t>
            </a:r>
            <a:r>
              <a:rPr lang="en-US" sz="2400" dirty="0" smtClean="0">
                <a:latin typeface="Times New Roman" pitchFamily="18" charset="0"/>
                <a:cs typeface="Times New Roman" pitchFamily="18" charset="0"/>
              </a:rPr>
              <a:t>Arduino.</a:t>
            </a:r>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We can download the LIFA Base from NATIONAL INSTRUMENTS website.</a:t>
            </a:r>
          </a:p>
          <a:p>
            <a:r>
              <a:rPr lang="en-US" sz="2400" dirty="0" smtClean="0">
                <a:latin typeface="Times New Roman" pitchFamily="18" charset="0"/>
                <a:cs typeface="Times New Roman" pitchFamily="18" charset="0"/>
              </a:rPr>
              <a:t>We can dump LIFA Base code in Arduino board using Arduino software.</a:t>
            </a:r>
          </a:p>
          <a:p>
            <a:pPr marL="0" indent="0">
              <a:buNone/>
            </a:pPr>
            <a:endParaRPr lang="en-US" sz="2400" dirty="0">
              <a:latin typeface="Times New Roman" pitchFamily="18" charset="0"/>
              <a:cs typeface="Times New Roman" pitchFamily="18" charset="0"/>
            </a:endParaRPr>
          </a:p>
        </p:txBody>
      </p:sp>
      <p:pic>
        <p:nvPicPr>
          <p:cNvPr id="3075" name="Picture 3" descr="C:\Users\ynssu\Downloads\Screenshot 2016-10-28 22.00.3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1000" y="914400"/>
            <a:ext cx="4953000" cy="54864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191000" y="6477000"/>
            <a:ext cx="49530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838200" y="6477000"/>
            <a:ext cx="6231321" cy="369332"/>
          </a:xfrm>
          <a:prstGeom prst="rect">
            <a:avLst/>
          </a:prstGeom>
          <a:noFill/>
        </p:spPr>
        <p:txBody>
          <a:bodyPr wrap="none" rtlCol="0">
            <a:spAutoFit/>
          </a:bodyPr>
          <a:lstStyle/>
          <a:p>
            <a:r>
              <a:rPr lang="en-US" u="sng" dirty="0" smtClean="0"/>
              <a:t>Reference</a:t>
            </a:r>
            <a:r>
              <a:rPr lang="en-US" dirty="0" smtClean="0"/>
              <a:t>: http:https</a:t>
            </a:r>
            <a:r>
              <a:rPr lang="en-US" dirty="0"/>
              <a:t>://decibel.ni.com/content/docs/DOC-30365</a:t>
            </a:r>
          </a:p>
        </p:txBody>
      </p:sp>
    </p:spTree>
    <p:extLst>
      <p:ext uri="{BB962C8B-B14F-4D97-AF65-F5344CB8AC3E}">
        <p14:creationId xmlns:p14="http://schemas.microsoft.com/office/powerpoint/2010/main" val="41788245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lowchart: Connector 36"/>
          <p:cNvSpPr/>
          <p:nvPr/>
        </p:nvSpPr>
        <p:spPr>
          <a:xfrm>
            <a:off x="1752600" y="5134072"/>
            <a:ext cx="342775" cy="290417"/>
          </a:xfrm>
          <a:prstGeom prst="flowChartConnector">
            <a:avLst/>
          </a:prstGeom>
          <a:solidFill>
            <a:srgbClr val="D2B924"/>
          </a:solidFill>
          <a:ln w="25400" cap="flat" cmpd="sng" algn="ctr">
            <a:solidFill>
              <a:srgbClr val="7FD7FC">
                <a:shade val="50000"/>
              </a:srgbClr>
            </a:solidFill>
            <a:prstDash val="solid"/>
          </a:ln>
          <a:effectLst/>
        </p:spPr>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8" name="Flowchart: Connector 37"/>
          <p:cNvSpPr/>
          <p:nvPr/>
        </p:nvSpPr>
        <p:spPr>
          <a:xfrm>
            <a:off x="758825" y="5149429"/>
            <a:ext cx="329431" cy="308396"/>
          </a:xfrm>
          <a:prstGeom prst="flowChartConnector">
            <a:avLst/>
          </a:prstGeom>
          <a:solidFill>
            <a:srgbClr val="D2B924"/>
          </a:solidFill>
          <a:ln w="25400" cap="flat" cmpd="sng" algn="ctr">
            <a:solidFill>
              <a:srgbClr val="7FD7FC">
                <a:shade val="50000"/>
              </a:srgbClr>
            </a:solidFill>
            <a:prstDash val="solid"/>
          </a:ln>
          <a:effectLst/>
        </p:spPr>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 name="Flowchart: Connector 38"/>
          <p:cNvSpPr/>
          <p:nvPr/>
        </p:nvSpPr>
        <p:spPr>
          <a:xfrm>
            <a:off x="1219200" y="5144463"/>
            <a:ext cx="356952" cy="313362"/>
          </a:xfrm>
          <a:prstGeom prst="flowChartConnector">
            <a:avLst/>
          </a:prstGeom>
          <a:solidFill>
            <a:srgbClr val="D2B924"/>
          </a:solidFill>
          <a:ln w="25400" cap="flat" cmpd="sng" algn="ctr">
            <a:solidFill>
              <a:srgbClr val="7FD7FC">
                <a:shade val="50000"/>
              </a:srgbClr>
            </a:solidFill>
            <a:prstDash val="solid"/>
          </a:ln>
          <a:effectLst/>
        </p:spPr>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0" name="Flowchart: Connector 39"/>
          <p:cNvSpPr/>
          <p:nvPr/>
        </p:nvSpPr>
        <p:spPr>
          <a:xfrm>
            <a:off x="250980" y="5162764"/>
            <a:ext cx="358620" cy="323636"/>
          </a:xfrm>
          <a:prstGeom prst="flowChartConnector">
            <a:avLst/>
          </a:prstGeom>
          <a:solidFill>
            <a:srgbClr val="D2B924"/>
          </a:solidFill>
          <a:ln w="25400" cap="flat" cmpd="sng" algn="ctr">
            <a:solidFill>
              <a:srgbClr val="7FD7FC">
                <a:shade val="50000"/>
              </a:srgbClr>
            </a:solidFill>
            <a:prstDash val="solid"/>
          </a:ln>
          <a:effectLst/>
        </p:spPr>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1" name="TextBox 47"/>
          <p:cNvSpPr txBox="1">
            <a:spLocks noChangeArrowheads="1"/>
          </p:cNvSpPr>
          <p:nvPr/>
        </p:nvSpPr>
        <p:spPr bwMode="auto">
          <a:xfrm>
            <a:off x="337498" y="5140446"/>
            <a:ext cx="2677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E2FAD"/>
                </a:solidFill>
                <a:effectLst/>
                <a:uLnTx/>
                <a:uFillTx/>
                <a:latin typeface="Arial" charset="0"/>
                <a:cs typeface="Arial" charset="0"/>
              </a:rPr>
              <a:t>4</a:t>
            </a:r>
            <a:endParaRPr kumimoji="0" lang="en-US" sz="1800" b="0" i="0" u="none" strike="noStrike" kern="0" cap="none" spc="0" normalizeH="0" baseline="0" noProof="0" dirty="0">
              <a:ln>
                <a:noFill/>
              </a:ln>
              <a:solidFill>
                <a:srgbClr val="0E2FAD"/>
              </a:solidFill>
              <a:effectLst/>
              <a:uLnTx/>
              <a:uFillTx/>
              <a:latin typeface="Arial" charset="0"/>
              <a:cs typeface="Arial" charset="0"/>
            </a:endParaRPr>
          </a:p>
        </p:txBody>
      </p:sp>
      <p:sp>
        <p:nvSpPr>
          <p:cNvPr id="42" name="TextBox 48"/>
          <p:cNvSpPr txBox="1">
            <a:spLocks noChangeArrowheads="1"/>
          </p:cNvSpPr>
          <p:nvPr/>
        </p:nvSpPr>
        <p:spPr bwMode="auto">
          <a:xfrm>
            <a:off x="1250181" y="5128493"/>
            <a:ext cx="1834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E2FAD"/>
                </a:solidFill>
                <a:effectLst/>
                <a:uLnTx/>
                <a:uFillTx/>
                <a:latin typeface="Arial" charset="0"/>
                <a:cs typeface="Arial" charset="0"/>
              </a:rPr>
              <a:t>2</a:t>
            </a:r>
          </a:p>
        </p:txBody>
      </p:sp>
      <p:sp>
        <p:nvSpPr>
          <p:cNvPr id="43" name="TextBox 49"/>
          <p:cNvSpPr txBox="1">
            <a:spLocks noChangeArrowheads="1"/>
          </p:cNvSpPr>
          <p:nvPr/>
        </p:nvSpPr>
        <p:spPr bwMode="auto">
          <a:xfrm>
            <a:off x="1761849" y="5083329"/>
            <a:ext cx="1834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E2FAD"/>
                </a:solidFill>
                <a:effectLst/>
                <a:uLnTx/>
                <a:uFillTx/>
                <a:latin typeface="Arial" charset="0"/>
                <a:cs typeface="Arial" charset="0"/>
              </a:rPr>
              <a:t>1</a:t>
            </a:r>
          </a:p>
        </p:txBody>
      </p:sp>
      <p:sp>
        <p:nvSpPr>
          <p:cNvPr id="44" name="TextBox 50"/>
          <p:cNvSpPr txBox="1">
            <a:spLocks noChangeArrowheads="1"/>
          </p:cNvSpPr>
          <p:nvPr/>
        </p:nvSpPr>
        <p:spPr bwMode="auto">
          <a:xfrm>
            <a:off x="762000" y="5149429"/>
            <a:ext cx="3352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E2FAD"/>
                </a:solidFill>
                <a:effectLst/>
                <a:uLnTx/>
                <a:uFillTx/>
                <a:latin typeface="Arial" charset="0"/>
                <a:cs typeface="Arial" charset="0"/>
              </a:rPr>
              <a:t>3</a:t>
            </a:r>
          </a:p>
        </p:txBody>
      </p:sp>
      <p:pic>
        <p:nvPicPr>
          <p:cNvPr id="4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2900" y="3429000"/>
            <a:ext cx="3376773"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9" name="Elbow Connector 48"/>
          <p:cNvCxnSpPr>
            <a:stCxn id="37" idx="4"/>
          </p:cNvCxnSpPr>
          <p:nvPr/>
        </p:nvCxnSpPr>
        <p:spPr>
          <a:xfrm rot="16200000" flipH="1">
            <a:off x="3521837" y="3826639"/>
            <a:ext cx="290512" cy="3486211"/>
          </a:xfrm>
          <a:prstGeom prst="bentConnector2">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39" idx="4"/>
          </p:cNvCxnSpPr>
          <p:nvPr/>
        </p:nvCxnSpPr>
        <p:spPr>
          <a:xfrm rot="16200000" flipH="1">
            <a:off x="3184863" y="3670638"/>
            <a:ext cx="590550" cy="4164924"/>
          </a:xfrm>
          <a:prstGeom prst="bentConnector2">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Elbow Connector 50"/>
          <p:cNvCxnSpPr>
            <a:stCxn id="38" idx="4"/>
          </p:cNvCxnSpPr>
          <p:nvPr/>
        </p:nvCxnSpPr>
        <p:spPr>
          <a:xfrm rot="16200000" flipH="1">
            <a:off x="2847784" y="3533582"/>
            <a:ext cx="942974" cy="4791460"/>
          </a:xfrm>
          <a:prstGeom prst="bentConnector2">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40" idx="4"/>
          </p:cNvCxnSpPr>
          <p:nvPr/>
        </p:nvCxnSpPr>
        <p:spPr>
          <a:xfrm flipH="1">
            <a:off x="414276" y="5486400"/>
            <a:ext cx="16014" cy="12954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30290" y="6781800"/>
            <a:ext cx="543711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5410199" y="5562603"/>
            <a:ext cx="0" cy="15239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5562600" y="5562601"/>
            <a:ext cx="0" cy="48577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2501003" y="5375489"/>
            <a:ext cx="636793" cy="369332"/>
          </a:xfrm>
          <a:prstGeom prst="rect">
            <a:avLst/>
          </a:prstGeom>
          <a:noFill/>
        </p:spPr>
        <p:txBody>
          <a:bodyPr wrap="square" rtlCol="0">
            <a:spAutoFit/>
          </a:bodyPr>
          <a:lstStyle/>
          <a:p>
            <a:r>
              <a:rPr lang="en-US" dirty="0" smtClean="0"/>
              <a:t>A0</a:t>
            </a:r>
            <a:endParaRPr lang="en-US" dirty="0"/>
          </a:p>
        </p:txBody>
      </p:sp>
      <p:sp>
        <p:nvSpPr>
          <p:cNvPr id="57" name="TextBox 56"/>
          <p:cNvSpPr txBox="1"/>
          <p:nvPr/>
        </p:nvSpPr>
        <p:spPr>
          <a:xfrm>
            <a:off x="2524096" y="5744645"/>
            <a:ext cx="797462" cy="369332"/>
          </a:xfrm>
          <a:prstGeom prst="rect">
            <a:avLst/>
          </a:prstGeom>
          <a:noFill/>
        </p:spPr>
        <p:txBody>
          <a:bodyPr wrap="square" rtlCol="0">
            <a:spAutoFit/>
          </a:bodyPr>
          <a:lstStyle/>
          <a:p>
            <a:r>
              <a:rPr lang="en-US" dirty="0" smtClean="0"/>
              <a:t>A1</a:t>
            </a:r>
            <a:endParaRPr lang="en-US" dirty="0"/>
          </a:p>
        </p:txBody>
      </p:sp>
      <p:sp>
        <p:nvSpPr>
          <p:cNvPr id="58" name="TextBox 57"/>
          <p:cNvSpPr txBox="1"/>
          <p:nvPr/>
        </p:nvSpPr>
        <p:spPr>
          <a:xfrm>
            <a:off x="2544828" y="6089412"/>
            <a:ext cx="782016" cy="369332"/>
          </a:xfrm>
          <a:prstGeom prst="rect">
            <a:avLst/>
          </a:prstGeom>
          <a:noFill/>
        </p:spPr>
        <p:txBody>
          <a:bodyPr wrap="square" rtlCol="0">
            <a:spAutoFit/>
          </a:bodyPr>
          <a:lstStyle/>
          <a:p>
            <a:r>
              <a:rPr lang="en-US" dirty="0" smtClean="0"/>
              <a:t>A2</a:t>
            </a:r>
            <a:endParaRPr lang="en-US" dirty="0"/>
          </a:p>
        </p:txBody>
      </p:sp>
      <p:sp>
        <p:nvSpPr>
          <p:cNvPr id="59" name="TextBox 58"/>
          <p:cNvSpPr txBox="1"/>
          <p:nvPr/>
        </p:nvSpPr>
        <p:spPr>
          <a:xfrm>
            <a:off x="2552574" y="6508988"/>
            <a:ext cx="693625" cy="369332"/>
          </a:xfrm>
          <a:prstGeom prst="rect">
            <a:avLst/>
          </a:prstGeom>
          <a:noFill/>
        </p:spPr>
        <p:txBody>
          <a:bodyPr wrap="square" rtlCol="0">
            <a:spAutoFit/>
          </a:bodyPr>
          <a:lstStyle/>
          <a:p>
            <a:r>
              <a:rPr lang="en-US" dirty="0" smtClean="0"/>
              <a:t>A3</a:t>
            </a:r>
            <a:endParaRPr lang="en-US" dirty="0"/>
          </a:p>
        </p:txBody>
      </p:sp>
      <p:cxnSp>
        <p:nvCxnSpPr>
          <p:cNvPr id="60" name="Straight Arrow Connector 59"/>
          <p:cNvCxnSpPr/>
          <p:nvPr/>
        </p:nvCxnSpPr>
        <p:spPr>
          <a:xfrm flipH="1" flipV="1">
            <a:off x="5715000" y="5562602"/>
            <a:ext cx="1" cy="83819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5867400" y="5562602"/>
            <a:ext cx="0" cy="121919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03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5140" y="1505520"/>
            <a:ext cx="2669318" cy="1923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5" descr="https://images-na.ssl-images-amazon.com/images/I/61yvejszfCL._SL1024_.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417040">
            <a:off x="3962400" y="835217"/>
            <a:ext cx="1905000" cy="1905001"/>
          </a:xfrm>
          <a:prstGeom prst="rect">
            <a:avLst/>
          </a:prstGeom>
          <a:noFill/>
          <a:extLst>
            <a:ext uri="{909E8E84-426E-40DD-AFC4-6F175D3DCCD1}">
              <a14:hiddenFill xmlns:a14="http://schemas.microsoft.com/office/drawing/2010/main">
                <a:solidFill>
                  <a:srgbClr val="FFFFFF"/>
                </a:solidFill>
              </a14:hiddenFill>
            </a:ext>
          </a:extLst>
        </p:spPr>
      </p:pic>
      <p:cxnSp>
        <p:nvCxnSpPr>
          <p:cNvPr id="1038" name="Straight Connector 1037"/>
          <p:cNvCxnSpPr/>
          <p:nvPr/>
        </p:nvCxnSpPr>
        <p:spPr>
          <a:xfrm>
            <a:off x="2667000" y="1600200"/>
            <a:ext cx="0" cy="36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2819400" y="1676400"/>
            <a:ext cx="0" cy="2837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2971800" y="1781460"/>
            <a:ext cx="0" cy="1821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3124200" y="1872550"/>
            <a:ext cx="0" cy="91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1" name="Straight Arrow Connector 1040"/>
          <p:cNvCxnSpPr/>
          <p:nvPr/>
        </p:nvCxnSpPr>
        <p:spPr>
          <a:xfrm flipV="1">
            <a:off x="2667000" y="1599280"/>
            <a:ext cx="1416302" cy="9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47" name="Straight Arrow Connector 1046"/>
          <p:cNvCxnSpPr/>
          <p:nvPr/>
        </p:nvCxnSpPr>
        <p:spPr>
          <a:xfrm>
            <a:off x="2819400" y="1676400"/>
            <a:ext cx="126390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2971800" y="1781460"/>
            <a:ext cx="1111502" cy="9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3124200" y="1872550"/>
            <a:ext cx="95910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55" name="Straight Arrow Connector 1054"/>
          <p:cNvCxnSpPr/>
          <p:nvPr/>
        </p:nvCxnSpPr>
        <p:spPr>
          <a:xfrm>
            <a:off x="5551327" y="1752600"/>
            <a:ext cx="468473" cy="625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5998808" y="1611630"/>
            <a:ext cx="826927" cy="2171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rPr>
              <a:t>COM 3</a:t>
            </a:r>
            <a:endParaRPr lang="en-US" sz="1400" b="1" dirty="0">
              <a:solidFill>
                <a:schemeClr val="tx1"/>
              </a:solidFill>
            </a:endParaRPr>
          </a:p>
        </p:txBody>
      </p:sp>
      <p:cxnSp>
        <p:nvCxnSpPr>
          <p:cNvPr id="80" name="Straight Arrow Connector 79"/>
          <p:cNvCxnSpPr>
            <a:endCxn id="117" idx="1"/>
          </p:cNvCxnSpPr>
          <p:nvPr/>
        </p:nvCxnSpPr>
        <p:spPr>
          <a:xfrm flipV="1">
            <a:off x="3357370" y="3237864"/>
            <a:ext cx="2902303" cy="3873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7" name="Rectangle 116"/>
          <p:cNvSpPr/>
          <p:nvPr/>
        </p:nvSpPr>
        <p:spPr>
          <a:xfrm>
            <a:off x="6259673" y="3129279"/>
            <a:ext cx="826927" cy="2171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rPr>
              <a:t>COM 4</a:t>
            </a:r>
            <a:endParaRPr lang="en-US" sz="1400" b="1" dirty="0">
              <a:solidFill>
                <a:schemeClr val="tx1"/>
              </a:solidFill>
            </a:endParaRPr>
          </a:p>
        </p:txBody>
      </p:sp>
      <p:pic>
        <p:nvPicPr>
          <p:cNvPr id="85" name="Picture 7" descr="Image result for rfid 125khz read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76" y="3032760"/>
            <a:ext cx="2427792" cy="1858081"/>
          </a:xfrm>
          <a:prstGeom prst="rect">
            <a:avLst/>
          </a:prstGeom>
          <a:noFill/>
          <a:extLst>
            <a:ext uri="{909E8E84-426E-40DD-AFC4-6F175D3DCCD1}">
              <a14:hiddenFill xmlns:a14="http://schemas.microsoft.com/office/drawing/2010/main">
                <a:solidFill>
                  <a:srgbClr val="FFFFFF"/>
                </a:solidFill>
              </a14:hiddenFill>
            </a:ext>
          </a:extLst>
        </p:spPr>
      </p:pic>
      <p:sp>
        <p:nvSpPr>
          <p:cNvPr id="88" name="Rectangle 87"/>
          <p:cNvSpPr/>
          <p:nvPr/>
        </p:nvSpPr>
        <p:spPr>
          <a:xfrm>
            <a:off x="1447800" y="3169915"/>
            <a:ext cx="627497" cy="8172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2" name="Straight Connector 91"/>
          <p:cNvCxnSpPr>
            <a:stCxn id="88" idx="2"/>
          </p:cNvCxnSpPr>
          <p:nvPr/>
        </p:nvCxnSpPr>
        <p:spPr>
          <a:xfrm flipH="1" flipV="1">
            <a:off x="1761548" y="3331209"/>
            <a:ext cx="1" cy="6559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H="1">
            <a:off x="1145814" y="3331209"/>
            <a:ext cx="6157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flipV="1">
            <a:off x="1143000" y="2776855"/>
            <a:ext cx="0" cy="55435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flipV="1">
            <a:off x="1371600" y="2776855"/>
            <a:ext cx="0" cy="51180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H="1" flipV="1">
            <a:off x="1394434" y="3287394"/>
            <a:ext cx="434366" cy="127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828800" y="3287393"/>
            <a:ext cx="0" cy="73914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112"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0975" y="38003"/>
            <a:ext cx="2303025" cy="1815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4" name="Elbow Connector 113"/>
          <p:cNvCxnSpPr/>
          <p:nvPr/>
        </p:nvCxnSpPr>
        <p:spPr>
          <a:xfrm flipV="1">
            <a:off x="6846727" y="945926"/>
            <a:ext cx="925673" cy="730475"/>
          </a:xfrm>
          <a:prstGeom prst="bentConnector3">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V="1">
            <a:off x="7467600" y="1066800"/>
            <a:ext cx="0" cy="218471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p:nvPr/>
        </p:nvCxnSpPr>
        <p:spPr>
          <a:xfrm>
            <a:off x="7467600" y="1066800"/>
            <a:ext cx="5334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57" name="Straight Connector 1056"/>
          <p:cNvCxnSpPr>
            <a:stCxn id="117" idx="3"/>
          </p:cNvCxnSpPr>
          <p:nvPr/>
        </p:nvCxnSpPr>
        <p:spPr>
          <a:xfrm>
            <a:off x="7086600" y="3237864"/>
            <a:ext cx="392273"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63" name="Title 1062"/>
          <p:cNvSpPr>
            <a:spLocks noGrp="1"/>
          </p:cNvSpPr>
          <p:nvPr>
            <p:ph type="title"/>
          </p:nvPr>
        </p:nvSpPr>
        <p:spPr>
          <a:xfrm>
            <a:off x="447660" y="-38100"/>
            <a:ext cx="6825536" cy="1143000"/>
          </a:xfrm>
        </p:spPr>
        <p:txBody>
          <a:bodyPr/>
          <a:lstStyle/>
          <a:p>
            <a:r>
              <a:rPr lang="en-US" dirty="0">
                <a:latin typeface="Times New Roman" pitchFamily="18" charset="0"/>
                <a:cs typeface="Times New Roman" pitchFamily="18" charset="0"/>
              </a:rPr>
              <a:t>Hardware Interfacing</a:t>
            </a:r>
          </a:p>
        </p:txBody>
      </p:sp>
      <p:sp>
        <p:nvSpPr>
          <p:cNvPr id="1064" name="TextBox 1063"/>
          <p:cNvSpPr txBox="1"/>
          <p:nvPr/>
        </p:nvSpPr>
        <p:spPr>
          <a:xfrm>
            <a:off x="-103855" y="2438400"/>
            <a:ext cx="962508" cy="369332"/>
          </a:xfrm>
          <a:prstGeom prst="rect">
            <a:avLst/>
          </a:prstGeom>
          <a:noFill/>
        </p:spPr>
        <p:txBody>
          <a:bodyPr wrap="none" rtlCol="0">
            <a:spAutoFit/>
          </a:bodyPr>
          <a:lstStyle/>
          <a:p>
            <a:r>
              <a:rPr lang="en-US" dirty="0" smtClean="0"/>
              <a:t>RFID tag</a:t>
            </a:r>
            <a:endParaRPr lang="en-US" dirty="0"/>
          </a:p>
        </p:txBody>
      </p:sp>
      <p:sp>
        <p:nvSpPr>
          <p:cNvPr id="1065" name="TextBox 1064"/>
          <p:cNvSpPr txBox="1"/>
          <p:nvPr/>
        </p:nvSpPr>
        <p:spPr>
          <a:xfrm>
            <a:off x="1371600" y="1676400"/>
            <a:ext cx="1333185" cy="369332"/>
          </a:xfrm>
          <a:prstGeom prst="rect">
            <a:avLst/>
          </a:prstGeom>
          <a:noFill/>
        </p:spPr>
        <p:txBody>
          <a:bodyPr wrap="none" rtlCol="0">
            <a:spAutoFit/>
          </a:bodyPr>
          <a:lstStyle/>
          <a:p>
            <a:r>
              <a:rPr lang="en-US" dirty="0" smtClean="0"/>
              <a:t>RFID Reader</a:t>
            </a:r>
            <a:endParaRPr lang="en-US" dirty="0"/>
          </a:p>
        </p:txBody>
      </p:sp>
      <p:sp>
        <p:nvSpPr>
          <p:cNvPr id="1066" name="TextBox 1065"/>
          <p:cNvSpPr txBox="1"/>
          <p:nvPr/>
        </p:nvSpPr>
        <p:spPr>
          <a:xfrm>
            <a:off x="4571286" y="2282593"/>
            <a:ext cx="1126334" cy="369332"/>
          </a:xfrm>
          <a:prstGeom prst="rect">
            <a:avLst/>
          </a:prstGeom>
          <a:noFill/>
        </p:spPr>
        <p:txBody>
          <a:bodyPr wrap="none" rtlCol="0">
            <a:spAutoFit/>
          </a:bodyPr>
          <a:lstStyle/>
          <a:p>
            <a:r>
              <a:rPr lang="en-US" dirty="0" smtClean="0"/>
              <a:t>USB UART</a:t>
            </a:r>
            <a:endParaRPr lang="en-US" dirty="0"/>
          </a:p>
        </p:txBody>
      </p:sp>
      <p:sp>
        <p:nvSpPr>
          <p:cNvPr id="1067" name="TextBox 1066"/>
          <p:cNvSpPr txBox="1"/>
          <p:nvPr/>
        </p:nvSpPr>
        <p:spPr>
          <a:xfrm>
            <a:off x="3505200" y="5638800"/>
            <a:ext cx="2045881" cy="369332"/>
          </a:xfrm>
          <a:prstGeom prst="rect">
            <a:avLst/>
          </a:prstGeom>
          <a:noFill/>
        </p:spPr>
        <p:txBody>
          <a:bodyPr wrap="none" rtlCol="0">
            <a:spAutoFit/>
          </a:bodyPr>
          <a:lstStyle/>
          <a:p>
            <a:r>
              <a:rPr lang="en-US" dirty="0" smtClean="0"/>
              <a:t>Arduino UNO Board</a:t>
            </a:r>
            <a:endParaRPr lang="en-US" dirty="0"/>
          </a:p>
        </p:txBody>
      </p:sp>
      <p:sp>
        <p:nvSpPr>
          <p:cNvPr id="1071" name="TextBox 1070"/>
          <p:cNvSpPr txBox="1"/>
          <p:nvPr/>
        </p:nvSpPr>
        <p:spPr>
          <a:xfrm>
            <a:off x="180048" y="4754081"/>
            <a:ext cx="2140266" cy="369332"/>
          </a:xfrm>
          <a:prstGeom prst="rect">
            <a:avLst/>
          </a:prstGeom>
          <a:noFill/>
        </p:spPr>
        <p:txBody>
          <a:bodyPr wrap="none" rtlCol="0">
            <a:spAutoFit/>
          </a:bodyPr>
          <a:lstStyle/>
          <a:p>
            <a:r>
              <a:rPr lang="en-US" dirty="0" smtClean="0"/>
              <a:t>Piezoelectric Sensors</a:t>
            </a:r>
            <a:endParaRPr lang="en-US" dirty="0"/>
          </a:p>
        </p:txBody>
      </p:sp>
      <p:pic>
        <p:nvPicPr>
          <p:cNvPr id="1072" name="Picture 1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884218" flipV="1">
            <a:off x="2254326" y="3029677"/>
            <a:ext cx="1148318" cy="1094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91" name="Straight Connector 1090"/>
          <p:cNvCxnSpPr/>
          <p:nvPr/>
        </p:nvCxnSpPr>
        <p:spPr>
          <a:xfrm>
            <a:off x="3084054" y="3276600"/>
            <a:ext cx="367297"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93" name="TextBox 1092"/>
          <p:cNvSpPr txBox="1"/>
          <p:nvPr/>
        </p:nvSpPr>
        <p:spPr>
          <a:xfrm>
            <a:off x="2267994" y="2868532"/>
            <a:ext cx="1761701" cy="369332"/>
          </a:xfrm>
          <a:prstGeom prst="rect">
            <a:avLst/>
          </a:prstGeom>
          <a:noFill/>
        </p:spPr>
        <p:txBody>
          <a:bodyPr wrap="none" rtlCol="0">
            <a:spAutoFit/>
          </a:bodyPr>
          <a:lstStyle/>
          <a:p>
            <a:r>
              <a:rPr lang="en-US" dirty="0" smtClean="0"/>
              <a:t>USB type B cable</a:t>
            </a:r>
            <a:endParaRPr lang="en-US" dirty="0"/>
          </a:p>
        </p:txBody>
      </p:sp>
      <p:sp>
        <p:nvSpPr>
          <p:cNvPr id="1094" name="Rectangle 1093"/>
          <p:cNvSpPr/>
          <p:nvPr/>
        </p:nvSpPr>
        <p:spPr>
          <a:xfrm>
            <a:off x="6673136" y="38003"/>
            <a:ext cx="2470864" cy="2667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Straight Connector 2"/>
          <p:cNvCxnSpPr/>
          <p:nvPr/>
        </p:nvCxnSpPr>
        <p:spPr>
          <a:xfrm flipH="1">
            <a:off x="2667000" y="4419600"/>
            <a:ext cx="41705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Elbow Connector 4"/>
          <p:cNvCxnSpPr/>
          <p:nvPr/>
        </p:nvCxnSpPr>
        <p:spPr>
          <a:xfrm rot="5400000" flipH="1" flipV="1">
            <a:off x="2593325" y="3864081"/>
            <a:ext cx="629194" cy="481845"/>
          </a:xfrm>
          <a:prstGeom prst="bentConnector3">
            <a:avLst>
              <a:gd name="adj1" fmla="val 61303"/>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7772400" y="3506802"/>
            <a:ext cx="304800" cy="22699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p:cNvCxnSpPr>
            <a:stCxn id="2" idx="3"/>
          </p:cNvCxnSpPr>
          <p:nvPr/>
        </p:nvCxnSpPr>
        <p:spPr>
          <a:xfrm flipH="1">
            <a:off x="7772400" y="3700557"/>
            <a:ext cx="44637" cy="3380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2" idx="5"/>
          </p:cNvCxnSpPr>
          <p:nvPr/>
        </p:nvCxnSpPr>
        <p:spPr>
          <a:xfrm>
            <a:off x="8032563" y="3700557"/>
            <a:ext cx="44637" cy="3380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Oval 68"/>
          <p:cNvSpPr/>
          <p:nvPr/>
        </p:nvSpPr>
        <p:spPr>
          <a:xfrm>
            <a:off x="7162800" y="3506802"/>
            <a:ext cx="304800" cy="226998"/>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0" name="Straight Connector 69"/>
          <p:cNvCxnSpPr>
            <a:stCxn id="69" idx="3"/>
          </p:cNvCxnSpPr>
          <p:nvPr/>
        </p:nvCxnSpPr>
        <p:spPr>
          <a:xfrm flipH="1">
            <a:off x="7162800" y="3700557"/>
            <a:ext cx="44637" cy="3380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69" idx="5"/>
          </p:cNvCxnSpPr>
          <p:nvPr/>
        </p:nvCxnSpPr>
        <p:spPr>
          <a:xfrm>
            <a:off x="7422963" y="3700557"/>
            <a:ext cx="44637" cy="3380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an 8"/>
          <p:cNvSpPr/>
          <p:nvPr/>
        </p:nvSpPr>
        <p:spPr>
          <a:xfrm>
            <a:off x="7309563" y="4485461"/>
            <a:ext cx="462837" cy="515388"/>
          </a:xfrm>
          <a:prstGeom prst="can">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p:cNvCxnSpPr/>
          <p:nvPr/>
        </p:nvCxnSpPr>
        <p:spPr>
          <a:xfrm>
            <a:off x="7713515" y="4959587"/>
            <a:ext cx="82228" cy="3744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a:off x="7179388" y="4959586"/>
            <a:ext cx="146763" cy="3744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794718" y="4741701"/>
            <a:ext cx="998408" cy="369332"/>
          </a:xfrm>
          <a:prstGeom prst="rect">
            <a:avLst/>
          </a:prstGeom>
          <a:noFill/>
        </p:spPr>
        <p:txBody>
          <a:bodyPr wrap="square" rtlCol="0">
            <a:spAutoFit/>
          </a:bodyPr>
          <a:lstStyle/>
          <a:p>
            <a:r>
              <a:rPr lang="en-US" dirty="0" smtClean="0"/>
              <a:t>buzzer</a:t>
            </a:r>
            <a:endParaRPr lang="en-US" dirty="0"/>
          </a:p>
        </p:txBody>
      </p:sp>
      <p:sp>
        <p:nvSpPr>
          <p:cNvPr id="14" name="TextBox 13"/>
          <p:cNvSpPr txBox="1"/>
          <p:nvPr/>
        </p:nvSpPr>
        <p:spPr>
          <a:xfrm>
            <a:off x="8305800" y="3790406"/>
            <a:ext cx="643125" cy="369332"/>
          </a:xfrm>
          <a:prstGeom prst="rect">
            <a:avLst/>
          </a:prstGeom>
          <a:noFill/>
          <a:ln>
            <a:solidFill>
              <a:schemeClr val="tx1"/>
            </a:solidFill>
          </a:ln>
        </p:spPr>
        <p:txBody>
          <a:bodyPr wrap="none" rtlCol="0">
            <a:spAutoFit/>
          </a:bodyPr>
          <a:lstStyle/>
          <a:p>
            <a:r>
              <a:rPr lang="en-US" dirty="0" smtClean="0"/>
              <a:t>LEDS</a:t>
            </a:r>
            <a:endParaRPr lang="en-US" dirty="0"/>
          </a:p>
        </p:txBody>
      </p:sp>
      <p:cxnSp>
        <p:nvCxnSpPr>
          <p:cNvPr id="16" name="Straight Connector 15"/>
          <p:cNvCxnSpPr/>
          <p:nvPr/>
        </p:nvCxnSpPr>
        <p:spPr>
          <a:xfrm flipV="1">
            <a:off x="4495800" y="3790406"/>
            <a:ext cx="0" cy="1967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4495800" y="3810000"/>
            <a:ext cx="235092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846727" y="3810001"/>
            <a:ext cx="0" cy="15240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7772400" y="3961800"/>
            <a:ext cx="1" cy="330524"/>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6840975" y="5333999"/>
            <a:ext cx="344143"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a:off x="7162800" y="3961800"/>
            <a:ext cx="1" cy="3305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846727" y="4292324"/>
            <a:ext cx="9079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8069392" y="4038600"/>
            <a:ext cx="7808" cy="178486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6477000" y="5823466"/>
            <a:ext cx="159239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H="1" flipV="1">
            <a:off x="6141908" y="4038600"/>
            <a:ext cx="1336965" cy="317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7794718" y="5313159"/>
            <a:ext cx="22319" cy="5103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6462823" y="3505200"/>
            <a:ext cx="7808" cy="232598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6169216" y="3659202"/>
            <a:ext cx="1" cy="44580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4724400" y="3659202"/>
            <a:ext cx="144481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4724400" y="3659202"/>
            <a:ext cx="0" cy="36733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H="1">
            <a:off x="4914900" y="3505200"/>
            <a:ext cx="1559116" cy="160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flipV="1">
            <a:off x="4947684" y="3483294"/>
            <a:ext cx="0" cy="54324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15362" name="Picture 2" descr="Image result for RFID ta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565" y="2762568"/>
            <a:ext cx="697567" cy="590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71065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29600" cy="1143000"/>
          </a:xfrm>
        </p:spPr>
        <p:txBody>
          <a:bodyPr/>
          <a:lstStyle/>
          <a:p>
            <a:r>
              <a:rPr lang="en-US" dirty="0" smtClean="0"/>
              <a:t>Axial Width </a:t>
            </a:r>
            <a:r>
              <a:rPr lang="en-US" dirty="0" smtClean="0"/>
              <a:t>Of </a:t>
            </a:r>
            <a:r>
              <a:rPr lang="en-US" dirty="0" smtClean="0"/>
              <a:t>Vehicles</a:t>
            </a:r>
            <a:endParaRPr lang="en-US" dirty="0"/>
          </a:p>
        </p:txBody>
      </p:sp>
      <p:sp>
        <p:nvSpPr>
          <p:cNvPr id="3" name="Content Placeholder 2"/>
          <p:cNvSpPr>
            <a:spLocks noGrp="1"/>
          </p:cNvSpPr>
          <p:nvPr>
            <p:ph idx="1"/>
          </p:nvPr>
        </p:nvSpPr>
        <p:spPr>
          <a:xfrm>
            <a:off x="152400" y="1066800"/>
            <a:ext cx="8915400" cy="5715000"/>
          </a:xfrm>
          <a:solidFill>
            <a:schemeClr val="bg1"/>
          </a:solidFill>
          <a:ln>
            <a:solidFill>
              <a:schemeClr val="tx1"/>
            </a:solidFill>
          </a:ln>
        </p:spPr>
        <p:txBody>
          <a:bodyPr>
            <a:normAutofit/>
          </a:bodyPr>
          <a:lstStyle/>
          <a:p>
            <a:pPr fontAlgn="t"/>
            <a:r>
              <a:rPr lang="en-IN" b="1" dirty="0" smtClean="0"/>
              <a:t>Few </a:t>
            </a:r>
            <a:r>
              <a:rPr lang="en-IN" b="1" dirty="0"/>
              <a:t>popular Vehicles</a:t>
            </a:r>
            <a:endParaRPr lang="en-US" dirty="0"/>
          </a:p>
          <a:p>
            <a:pPr fontAlgn="t"/>
            <a:r>
              <a:rPr lang="en-IN" b="1" dirty="0"/>
              <a:t>Axle width </a:t>
            </a:r>
            <a:r>
              <a:rPr lang="en-IN" b="1" dirty="0" smtClean="0"/>
              <a:t>lorry in centimetre</a:t>
            </a:r>
            <a:endParaRPr lang="en-US" dirty="0"/>
          </a:p>
          <a:p>
            <a:pPr fontAlgn="t"/>
            <a:r>
              <a:rPr lang="en-IN" dirty="0"/>
              <a:t>Ashok Leyland </a:t>
            </a:r>
            <a:r>
              <a:rPr lang="en-IN" dirty="0" smtClean="0"/>
              <a:t>lorry </a:t>
            </a:r>
            <a:r>
              <a:rPr lang="en-US" dirty="0"/>
              <a:t>-</a:t>
            </a:r>
            <a:r>
              <a:rPr lang="en-US" dirty="0" smtClean="0"/>
              <a:t>95.7</a:t>
            </a:r>
            <a:endParaRPr lang="en-US" dirty="0"/>
          </a:p>
          <a:p>
            <a:pPr fontAlgn="t"/>
            <a:r>
              <a:rPr lang="en-IN" dirty="0"/>
              <a:t>Tata </a:t>
            </a:r>
            <a:r>
              <a:rPr lang="en-IN" dirty="0" smtClean="0"/>
              <a:t>lorry</a:t>
            </a:r>
            <a:r>
              <a:rPr lang="en-US" dirty="0"/>
              <a:t> </a:t>
            </a:r>
            <a:r>
              <a:rPr lang="en-US" dirty="0"/>
              <a:t>      -84.252</a:t>
            </a:r>
            <a:endParaRPr lang="en-US" dirty="0"/>
          </a:p>
          <a:p>
            <a:pPr fontAlgn="t"/>
            <a:r>
              <a:rPr lang="en-IN" dirty="0"/>
              <a:t>Volvo </a:t>
            </a:r>
            <a:r>
              <a:rPr lang="en-IN" dirty="0"/>
              <a:t>Bus      -</a:t>
            </a:r>
            <a:r>
              <a:rPr lang="en-IN" dirty="0" smtClean="0"/>
              <a:t>93</a:t>
            </a:r>
            <a:endParaRPr lang="en-US" dirty="0"/>
          </a:p>
          <a:p>
            <a:pPr fontAlgn="t"/>
            <a:r>
              <a:rPr lang="en-IN" dirty="0"/>
              <a:t>Ashok  Leyland </a:t>
            </a:r>
            <a:r>
              <a:rPr lang="en-IN" dirty="0"/>
              <a:t>Truck -</a:t>
            </a:r>
            <a:r>
              <a:rPr lang="en-IN" dirty="0" smtClean="0"/>
              <a:t>95.6</a:t>
            </a:r>
            <a:endParaRPr lang="en-US" dirty="0"/>
          </a:p>
          <a:p>
            <a:pPr fontAlgn="t"/>
            <a:r>
              <a:rPr lang="en-IN" dirty="0" smtClean="0"/>
              <a:t>Tata Motors 3118 Trucks -95.8</a:t>
            </a:r>
            <a:endParaRPr lang="en-US" dirty="0" smtClean="0"/>
          </a:p>
          <a:p>
            <a:pPr marL="0" indent="0">
              <a:buNone/>
            </a:pPr>
            <a:endParaRPr lang="en-US" dirty="0"/>
          </a:p>
        </p:txBody>
      </p:sp>
      <p:sp>
        <p:nvSpPr>
          <p:cNvPr id="4" name="TextBox 3"/>
          <p:cNvSpPr txBox="1"/>
          <p:nvPr/>
        </p:nvSpPr>
        <p:spPr>
          <a:xfrm>
            <a:off x="380999" y="6444734"/>
            <a:ext cx="7802521" cy="369332"/>
          </a:xfrm>
          <a:prstGeom prst="rect">
            <a:avLst/>
          </a:prstGeom>
          <a:noFill/>
        </p:spPr>
        <p:txBody>
          <a:bodyPr wrap="none" rtlCol="0">
            <a:spAutoFit/>
          </a:bodyPr>
          <a:lstStyle/>
          <a:p>
            <a:r>
              <a:rPr lang="en-US" dirty="0" smtClean="0"/>
              <a:t>Reference : http</a:t>
            </a:r>
            <a:r>
              <a:rPr lang="en-US" dirty="0"/>
              <a:t>://diyford.com/ford-axle-history-identification-ford-differentials/#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1098" y="1041991"/>
            <a:ext cx="4049232"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45501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143000"/>
          </a:xfrm>
        </p:spPr>
        <p:txBody>
          <a:bodyPr>
            <a:normAutofit fontScale="90000"/>
          </a:bodyPr>
          <a:lstStyle/>
          <a:p>
            <a:r>
              <a:rPr lang="en-US" dirty="0" smtClean="0">
                <a:latin typeface="Times New Roman" pitchFamily="18" charset="0"/>
                <a:cs typeface="Times New Roman" pitchFamily="18" charset="0"/>
              </a:rPr>
              <a:t>Toll Rates For </a:t>
            </a:r>
            <a:r>
              <a:rPr lang="en-US" dirty="0">
                <a:latin typeface="Times New Roman" pitchFamily="18" charset="0"/>
                <a:cs typeface="Times New Roman" pitchFamily="18" charset="0"/>
              </a:rPr>
              <a:t>The Proposed System</a:t>
            </a:r>
          </a:p>
        </p:txBody>
      </p:sp>
      <p:sp>
        <p:nvSpPr>
          <p:cNvPr id="3" name="Content Placeholder 2"/>
          <p:cNvSpPr>
            <a:spLocks noGrp="1"/>
          </p:cNvSpPr>
          <p:nvPr>
            <p:ph idx="1"/>
          </p:nvPr>
        </p:nvSpPr>
        <p:spPr>
          <a:xfrm>
            <a:off x="76200" y="1219200"/>
            <a:ext cx="8915400" cy="5562600"/>
          </a:xfrm>
        </p:spPr>
        <p:txBody>
          <a:bodyPr/>
          <a:lstStyle/>
          <a:p>
            <a:r>
              <a:rPr lang="en-US" dirty="0" smtClean="0">
                <a:latin typeface="Times New Roman" pitchFamily="18" charset="0"/>
                <a:cs typeface="Times New Roman" pitchFamily="18" charset="0"/>
              </a:rPr>
              <a:t>BIKE TOLL     		-   10$</a:t>
            </a:r>
          </a:p>
          <a:p>
            <a:r>
              <a:rPr lang="en-US" dirty="0" smtClean="0">
                <a:latin typeface="Times New Roman" pitchFamily="18" charset="0"/>
                <a:cs typeface="Times New Roman" pitchFamily="18" charset="0"/>
              </a:rPr>
              <a:t>CAR TOLL     		-   20$</a:t>
            </a:r>
          </a:p>
          <a:p>
            <a:r>
              <a:rPr lang="en-US" dirty="0" smtClean="0">
                <a:latin typeface="Times New Roman" pitchFamily="18" charset="0"/>
                <a:cs typeface="Times New Roman" pitchFamily="18" charset="0"/>
              </a:rPr>
              <a:t>TRUCK TOLL 		-   30$</a:t>
            </a:r>
          </a:p>
          <a:p>
            <a:r>
              <a:rPr lang="en-US" dirty="0" smtClean="0">
                <a:latin typeface="Times New Roman" pitchFamily="18" charset="0"/>
                <a:cs typeface="Times New Roman" pitchFamily="18" charset="0"/>
              </a:rPr>
              <a:t>VIOLATION TOLL 	-   40$</a:t>
            </a:r>
          </a:p>
          <a:p>
            <a:pPr marL="0" indent="0">
              <a:buNone/>
            </a:pP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4018510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353"/>
            <a:ext cx="8229600" cy="1143000"/>
          </a:xfrm>
        </p:spPr>
        <p:txBody>
          <a:bodyPr>
            <a:normAutofit fontScale="90000"/>
          </a:bodyPr>
          <a:lstStyle/>
          <a:p>
            <a:r>
              <a:rPr lang="en-US" dirty="0">
                <a:latin typeface="Times New Roman" pitchFamily="18" charset="0"/>
                <a:cs typeface="Times New Roman" pitchFamily="18" charset="0"/>
              </a:rPr>
              <a:t>LabVIEW Program </a:t>
            </a:r>
            <a:r>
              <a:rPr lang="en-US" dirty="0" smtClean="0">
                <a:latin typeface="Times New Roman" pitchFamily="18" charset="0"/>
                <a:cs typeface="Times New Roman" pitchFamily="18" charset="0"/>
              </a:rPr>
              <a:t>For The </a:t>
            </a:r>
            <a:r>
              <a:rPr lang="en-US" dirty="0">
                <a:latin typeface="Times New Roman" pitchFamily="18" charset="0"/>
                <a:cs typeface="Times New Roman" pitchFamily="18" charset="0"/>
              </a:rPr>
              <a:t>Proposed System</a:t>
            </a:r>
            <a:endParaRPr lang="en-US" dirty="0"/>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143000"/>
            <a:ext cx="914400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73626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9"/>
            <a:ext cx="8229600" cy="487361"/>
          </a:xfrm>
        </p:spPr>
        <p:txBody>
          <a:bodyPr>
            <a:normAutofit fontScale="90000"/>
          </a:bodyPr>
          <a:lstStyle/>
          <a:p>
            <a:r>
              <a:rPr lang="en-US" dirty="0" smtClean="0">
                <a:latin typeface="Times New Roman" pitchFamily="18" charset="0"/>
                <a:cs typeface="Times New Roman" pitchFamily="18" charset="0"/>
              </a:rPr>
              <a:t>Program Continued</a:t>
            </a:r>
            <a:endParaRPr lang="en-US"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0200"/>
            <a:ext cx="9144000" cy="362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32318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721"/>
            <a:ext cx="8229600" cy="1143000"/>
          </a:xfrm>
        </p:spPr>
        <p:txBody>
          <a:bodyPr>
            <a:normAutofit/>
          </a:bodyPr>
          <a:lstStyle/>
          <a:p>
            <a:r>
              <a:rPr lang="en-US" sz="4000" dirty="0" smtClean="0">
                <a:latin typeface="Times New Roman" pitchFamily="18" charset="0"/>
                <a:cs typeface="Times New Roman" pitchFamily="18" charset="0"/>
              </a:rPr>
              <a:t>Program Continued</a:t>
            </a:r>
            <a:endParaRPr lang="en-US" sz="4000" dirty="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0"/>
            <a:ext cx="9144000" cy="522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02296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75"/>
            <a:ext cx="8229600" cy="1143000"/>
          </a:xfrm>
        </p:spPr>
        <p:txBody>
          <a:bodyPr/>
          <a:lstStyle/>
          <a:p>
            <a:r>
              <a:rPr lang="en-US" dirty="0" smtClean="0">
                <a:latin typeface="Times New Roman" pitchFamily="18" charset="0"/>
                <a:cs typeface="Times New Roman" pitchFamily="18" charset="0"/>
              </a:rPr>
              <a:t>Program </a:t>
            </a:r>
            <a:r>
              <a:rPr lang="en-US" sz="4000" dirty="0" smtClean="0">
                <a:latin typeface="Times New Roman" pitchFamily="18" charset="0"/>
                <a:cs typeface="Times New Roman" pitchFamily="18" charset="0"/>
              </a:rPr>
              <a:t>Continued</a:t>
            </a:r>
            <a:endParaRPr lang="en-US" sz="4000" dirty="0">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6175"/>
            <a:ext cx="9144000" cy="456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66815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1143000"/>
          </a:xfrm>
        </p:spPr>
        <p:txBody>
          <a:bodyPr>
            <a:normAutofit/>
          </a:bodyPr>
          <a:lstStyle/>
          <a:p>
            <a:r>
              <a:rPr lang="en-US" sz="4000" dirty="0">
                <a:latin typeface="Times New Roman" pitchFamily="18" charset="0"/>
                <a:cs typeface="Times New Roman" pitchFamily="18" charset="0"/>
              </a:rPr>
              <a:t>Program </a:t>
            </a:r>
            <a:r>
              <a:rPr lang="en-US" sz="4000" dirty="0" smtClean="0">
                <a:latin typeface="Times New Roman" pitchFamily="18" charset="0"/>
                <a:cs typeface="Times New Roman" pitchFamily="18" charset="0"/>
              </a:rPr>
              <a:t>Continued</a:t>
            </a:r>
            <a:endParaRPr lang="en-US" sz="4000" dirty="0">
              <a:latin typeface="Times New Roman" pitchFamily="18" charset="0"/>
              <a:cs typeface="Times New Roman" pitchFamily="18"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37" y="1433622"/>
            <a:ext cx="9120963" cy="5424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90018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29600" cy="1143000"/>
          </a:xfrm>
        </p:spPr>
        <p:txBody>
          <a:bodyPr>
            <a:normAutofit/>
          </a:bodyPr>
          <a:lstStyle/>
          <a:p>
            <a:r>
              <a:rPr lang="en-IN" dirty="0" smtClean="0">
                <a:latin typeface="Times New Roman" panose="02020603050405020304" pitchFamily="18" charset="0"/>
                <a:cs typeface="Times New Roman" panose="02020603050405020304" pitchFamily="18" charset="0"/>
              </a:rPr>
              <a:t>E-Tolls System-Knowledge</a:t>
            </a:r>
            <a:endParaRPr lang="en-US" dirty="0"/>
          </a:p>
        </p:txBody>
      </p:sp>
      <p:sp>
        <p:nvSpPr>
          <p:cNvPr id="3" name="Content Placeholder 2"/>
          <p:cNvSpPr>
            <a:spLocks noGrp="1"/>
          </p:cNvSpPr>
          <p:nvPr>
            <p:ph idx="1"/>
          </p:nvPr>
        </p:nvSpPr>
        <p:spPr>
          <a:xfrm>
            <a:off x="342014" y="1600200"/>
            <a:ext cx="8229600" cy="4525963"/>
          </a:xfrm>
        </p:spPr>
        <p:txBody>
          <a:bodyPr>
            <a:normAutofit fontScale="85000" lnSpcReduction="20000"/>
          </a:bodyPr>
          <a:lstStyle/>
          <a:p>
            <a:pPr marL="0" indent="0">
              <a:buNone/>
            </a:pPr>
            <a:r>
              <a:rPr lang="en-US" sz="2400" dirty="0" smtClean="0">
                <a:latin typeface="Times New Roman" pitchFamily="18" charset="0"/>
                <a:cs typeface="Times New Roman" pitchFamily="18" charset="0"/>
              </a:rPr>
              <a:t>Four integral processing in Electronic Toll Collection (ETC) system.</a:t>
            </a:r>
          </a:p>
          <a:p>
            <a:r>
              <a:rPr lang="en-US" sz="2400" dirty="0" smtClean="0">
                <a:latin typeface="Times New Roman" pitchFamily="18" charset="0"/>
                <a:cs typeface="Times New Roman" pitchFamily="18" charset="0"/>
              </a:rPr>
              <a:t>Automation vehicle identification</a:t>
            </a:r>
          </a:p>
          <a:p>
            <a:r>
              <a:rPr lang="en-US" sz="2400" dirty="0" smtClean="0">
                <a:latin typeface="Times New Roman" pitchFamily="18" charset="0"/>
                <a:cs typeface="Times New Roman" pitchFamily="18" charset="0"/>
              </a:rPr>
              <a:t>Automatic vehicle classification</a:t>
            </a:r>
          </a:p>
          <a:p>
            <a:r>
              <a:rPr lang="en-US" sz="2400" dirty="0" smtClean="0">
                <a:latin typeface="Times New Roman" pitchFamily="18" charset="0"/>
                <a:cs typeface="Times New Roman" pitchFamily="18" charset="0"/>
              </a:rPr>
              <a:t>Transaction processing</a:t>
            </a:r>
          </a:p>
          <a:p>
            <a:r>
              <a:rPr lang="en-US" sz="2400" dirty="0" smtClean="0">
                <a:latin typeface="Times New Roman" pitchFamily="18" charset="0"/>
                <a:cs typeface="Times New Roman" pitchFamily="18" charset="0"/>
              </a:rPr>
              <a:t>Violation </a:t>
            </a:r>
            <a:r>
              <a:rPr lang="en-US" sz="2400" dirty="0" smtClean="0">
                <a:latin typeface="Times New Roman" pitchFamily="18" charset="0"/>
                <a:cs typeface="Times New Roman" pitchFamily="18" charset="0"/>
              </a:rPr>
              <a:t>Enforcement</a:t>
            </a:r>
          </a:p>
          <a:p>
            <a:endParaRPr lang="en-US" sz="2400" dirty="0">
              <a:latin typeface="Times New Roman" pitchFamily="18" charset="0"/>
              <a:cs typeface="Times New Roman" pitchFamily="18" charset="0"/>
            </a:endParaRPr>
          </a:p>
          <a:p>
            <a:pPr marL="0" indent="0">
              <a:buNone/>
            </a:pPr>
            <a:endParaRPr lang="en-US" sz="2400" dirty="0">
              <a:latin typeface="Times New Roman" pitchFamily="18" charset="0"/>
              <a:cs typeface="Times New Roman" pitchFamily="18" charset="0"/>
            </a:endParaRPr>
          </a:p>
          <a:p>
            <a:pPr marL="0" indent="0">
              <a:buNone/>
            </a:pPr>
            <a:r>
              <a:rPr lang="en-US" sz="2400" dirty="0" smtClean="0">
                <a:latin typeface="Times New Roman" pitchFamily="18" charset="0"/>
                <a:cs typeface="Times New Roman" pitchFamily="18" charset="0"/>
              </a:rPr>
              <a:t>Reference :</a:t>
            </a:r>
          </a:p>
          <a:p>
            <a:r>
              <a:rPr lang="en-IN" sz="2400" dirty="0" smtClean="0"/>
              <a:t> </a:t>
            </a:r>
            <a:r>
              <a:rPr lang="en-IN" sz="2400" dirty="0"/>
              <a:t>“Electronic Toll Collection System”, </a:t>
            </a:r>
            <a:r>
              <a:rPr lang="en-IN" sz="2400" u="sng" dirty="0">
                <a:hlinkClick r:id="rId2"/>
              </a:rPr>
              <a:t>http://en.wikipedia.org/wiki/Electronic_toll_collection</a:t>
            </a:r>
            <a:endParaRPr lang="en-US" sz="2400" dirty="0"/>
          </a:p>
          <a:p>
            <a:r>
              <a:rPr lang="en-IN" sz="2400" dirty="0" smtClean="0"/>
              <a:t> </a:t>
            </a:r>
            <a:r>
              <a:rPr lang="en-IN" sz="2400" dirty="0"/>
              <a:t>“Apex Committee Survey Report on Statistics of Electronic Toll Collection System”, </a:t>
            </a:r>
            <a:r>
              <a:rPr lang="en-IN" sz="2400" u="sng" dirty="0">
                <a:hlinkClick r:id="rId3"/>
              </a:rPr>
              <a:t>http://www.nhai.org/doc/17feb12/etc_apexcomm_report_final_7oct.pdf</a:t>
            </a:r>
            <a:endParaRPr lang="en-US" sz="2400" dirty="0"/>
          </a:p>
          <a:p>
            <a:pPr marL="0" indent="0">
              <a:buNone/>
            </a:pPr>
            <a:endParaRPr lang="en-US" sz="2400" dirty="0" smtClean="0">
              <a:latin typeface="Times New Roman" pitchFamily="18" charset="0"/>
              <a:cs typeface="Times New Roman" pitchFamily="18" charset="0"/>
            </a:endParaRPr>
          </a:p>
          <a:p>
            <a:pPr marL="0" indent="0">
              <a:buNone/>
            </a:pPr>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520066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0" y="6553200"/>
            <a:ext cx="91440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052743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477000"/>
            <a:ext cx="91440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0"/>
            <a:ext cx="4699591" cy="331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4400" y="12847"/>
            <a:ext cx="4419600" cy="331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392" y="3179135"/>
            <a:ext cx="4750982"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4419601" y="3200400"/>
            <a:ext cx="4724399" cy="114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1" y="6667500"/>
            <a:ext cx="4419599" cy="190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4368209" y="3200400"/>
            <a:ext cx="4775792"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51392" y="6667500"/>
            <a:ext cx="4750982" cy="190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965611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0"/>
            <a:ext cx="4800599"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0600" y="21265"/>
            <a:ext cx="4343400" cy="3483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 y="3352800"/>
            <a:ext cx="4800599"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0" y="6705600"/>
            <a:ext cx="91440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p:cNvSpPr/>
          <p:nvPr/>
        </p:nvSpPr>
        <p:spPr>
          <a:xfrm>
            <a:off x="4800600" y="3352800"/>
            <a:ext cx="43434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305502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477000"/>
            <a:ext cx="91440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19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0"/>
            <a:ext cx="4648201" cy="3283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59" y="3291734"/>
            <a:ext cx="4667093" cy="3261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0" y="6667500"/>
            <a:ext cx="5638799" cy="190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8201" y="0"/>
            <a:ext cx="4495800" cy="3283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0" y="3124200"/>
            <a:ext cx="9144001" cy="1675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8859" y="6400800"/>
            <a:ext cx="4667093" cy="2667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268681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713765" cy="601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398" y="-1"/>
            <a:ext cx="4419602" cy="6019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0" y="6174709"/>
            <a:ext cx="8873006" cy="369332"/>
          </a:xfrm>
          <a:prstGeom prst="rect">
            <a:avLst/>
          </a:prstGeom>
          <a:noFill/>
        </p:spPr>
        <p:txBody>
          <a:bodyPr wrap="none" rtlCol="0">
            <a:spAutoFit/>
          </a:bodyPr>
          <a:lstStyle/>
          <a:p>
            <a:r>
              <a:rPr lang="en-US" dirty="0" smtClean="0"/>
              <a:t>When vehicle is classified the Yellow LED glows and if any Violation occurs the Red LED glows </a:t>
            </a:r>
            <a:endParaRPr lang="en-US" dirty="0"/>
          </a:p>
        </p:txBody>
      </p:sp>
    </p:spTree>
    <p:extLst>
      <p:ext uri="{BB962C8B-B14F-4D97-AF65-F5344CB8AC3E}">
        <p14:creationId xmlns:p14="http://schemas.microsoft.com/office/powerpoint/2010/main" val="36701336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36880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7152" y="0"/>
            <a:ext cx="4746847"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28600" y="6019800"/>
            <a:ext cx="3189719" cy="369332"/>
          </a:xfrm>
          <a:prstGeom prst="rect">
            <a:avLst/>
          </a:prstGeom>
          <a:noFill/>
        </p:spPr>
        <p:txBody>
          <a:bodyPr wrap="none" rtlCol="0">
            <a:spAutoFit/>
          </a:bodyPr>
          <a:lstStyle/>
          <a:p>
            <a:r>
              <a:rPr lang="en-US" dirty="0" smtClean="0"/>
              <a:t>Piezoelectric Sensors alignment </a:t>
            </a:r>
            <a:endParaRPr lang="en-US" dirty="0"/>
          </a:p>
        </p:txBody>
      </p:sp>
      <p:sp>
        <p:nvSpPr>
          <p:cNvPr id="5" name="TextBox 4"/>
          <p:cNvSpPr txBox="1"/>
          <p:nvPr/>
        </p:nvSpPr>
        <p:spPr>
          <a:xfrm>
            <a:off x="4724400" y="6019800"/>
            <a:ext cx="2368790" cy="369332"/>
          </a:xfrm>
          <a:prstGeom prst="rect">
            <a:avLst/>
          </a:prstGeom>
          <a:noFill/>
        </p:spPr>
        <p:txBody>
          <a:bodyPr wrap="none" rtlCol="0">
            <a:spAutoFit/>
          </a:bodyPr>
          <a:lstStyle/>
          <a:p>
            <a:r>
              <a:rPr lang="en-US" dirty="0" smtClean="0"/>
              <a:t>RFID Reader and  Cards</a:t>
            </a:r>
            <a:endParaRPr lang="en-US" dirty="0"/>
          </a:p>
        </p:txBody>
      </p:sp>
    </p:spTree>
    <p:extLst>
      <p:ext uri="{BB962C8B-B14F-4D97-AF65-F5344CB8AC3E}">
        <p14:creationId xmlns:p14="http://schemas.microsoft.com/office/powerpoint/2010/main" val="41473692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905000" cy="5486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0"/>
            <a:ext cx="27432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0"/>
            <a:ext cx="22098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0"/>
            <a:ext cx="2286000" cy="5472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990132" y="5790463"/>
            <a:ext cx="1865191" cy="369332"/>
          </a:xfrm>
          <a:prstGeom prst="rect">
            <a:avLst/>
          </a:prstGeom>
          <a:noFill/>
        </p:spPr>
        <p:txBody>
          <a:bodyPr wrap="none" rtlCol="0">
            <a:spAutoFit/>
          </a:bodyPr>
          <a:lstStyle/>
          <a:p>
            <a:r>
              <a:rPr lang="en-US" dirty="0" smtClean="0"/>
              <a:t>Bike Toll  message</a:t>
            </a:r>
            <a:endParaRPr lang="en-US" dirty="0"/>
          </a:p>
        </p:txBody>
      </p:sp>
      <p:sp>
        <p:nvSpPr>
          <p:cNvPr id="4" name="TextBox 3"/>
          <p:cNvSpPr txBox="1"/>
          <p:nvPr/>
        </p:nvSpPr>
        <p:spPr>
          <a:xfrm>
            <a:off x="4495800" y="5802868"/>
            <a:ext cx="1736373" cy="369332"/>
          </a:xfrm>
          <a:prstGeom prst="rect">
            <a:avLst/>
          </a:prstGeom>
          <a:noFill/>
        </p:spPr>
        <p:txBody>
          <a:bodyPr wrap="none" rtlCol="0">
            <a:spAutoFit/>
          </a:bodyPr>
          <a:lstStyle/>
          <a:p>
            <a:r>
              <a:rPr lang="en-US" dirty="0" smtClean="0"/>
              <a:t>Car Toll message</a:t>
            </a:r>
            <a:endParaRPr lang="en-US" dirty="0"/>
          </a:p>
        </p:txBody>
      </p:sp>
      <p:sp>
        <p:nvSpPr>
          <p:cNvPr id="5" name="TextBox 4"/>
          <p:cNvSpPr txBox="1"/>
          <p:nvPr/>
        </p:nvSpPr>
        <p:spPr>
          <a:xfrm>
            <a:off x="60034" y="5802868"/>
            <a:ext cx="1924053" cy="369332"/>
          </a:xfrm>
          <a:prstGeom prst="rect">
            <a:avLst/>
          </a:prstGeom>
          <a:noFill/>
        </p:spPr>
        <p:txBody>
          <a:bodyPr wrap="none" rtlCol="0">
            <a:spAutoFit/>
          </a:bodyPr>
          <a:lstStyle/>
          <a:p>
            <a:r>
              <a:rPr lang="en-US" dirty="0" smtClean="0"/>
              <a:t>Truck Toll message</a:t>
            </a:r>
            <a:endParaRPr lang="en-US" dirty="0"/>
          </a:p>
        </p:txBody>
      </p:sp>
      <p:sp>
        <p:nvSpPr>
          <p:cNvPr id="7" name="TextBox 6"/>
          <p:cNvSpPr txBox="1"/>
          <p:nvPr/>
        </p:nvSpPr>
        <p:spPr>
          <a:xfrm>
            <a:off x="6934200" y="5715000"/>
            <a:ext cx="2316147" cy="369332"/>
          </a:xfrm>
          <a:prstGeom prst="rect">
            <a:avLst/>
          </a:prstGeom>
          <a:noFill/>
        </p:spPr>
        <p:txBody>
          <a:bodyPr wrap="none" rtlCol="0">
            <a:spAutoFit/>
          </a:bodyPr>
          <a:lstStyle/>
          <a:p>
            <a:r>
              <a:rPr lang="en-US" dirty="0" smtClean="0"/>
              <a:t>Violation Toll message </a:t>
            </a:r>
            <a:endParaRPr lang="en-US" dirty="0"/>
          </a:p>
        </p:txBody>
      </p:sp>
    </p:spTree>
    <p:extLst>
      <p:ext uri="{BB962C8B-B14F-4D97-AF65-F5344CB8AC3E}">
        <p14:creationId xmlns:p14="http://schemas.microsoft.com/office/powerpoint/2010/main" val="38488567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rot="19653245">
            <a:off x="1290060" y="2726222"/>
            <a:ext cx="6170654" cy="923330"/>
          </a:xfrm>
          <a:prstGeom prst="rect">
            <a:avLst/>
          </a:prstGeom>
          <a:noFill/>
        </p:spPr>
        <p:txBody>
          <a:bodyPr wrap="square" lIns="91440" tIns="45720" rIns="91440" bIns="45720">
            <a:spAutoFit/>
          </a:bodyPr>
          <a:lstStyle/>
          <a:p>
            <a:pPr algn="ctr"/>
            <a:r>
              <a:rPr lang="en-US" sz="5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THANK YOU</a:t>
            </a:r>
          </a:p>
        </p:txBody>
      </p:sp>
    </p:spTree>
    <p:extLst>
      <p:ext uri="{BB962C8B-B14F-4D97-AF65-F5344CB8AC3E}">
        <p14:creationId xmlns:p14="http://schemas.microsoft.com/office/powerpoint/2010/main" val="12850799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187" y="0"/>
            <a:ext cx="8229600" cy="1143000"/>
          </a:xfrm>
        </p:spPr>
        <p:txBody>
          <a:bodyPr/>
          <a:lstStyle/>
          <a:p>
            <a:r>
              <a:rPr lang="en-US" dirty="0" smtClean="0">
                <a:latin typeface="Times New Roman" pitchFamily="18" charset="0"/>
                <a:cs typeface="Times New Roman" pitchFamily="18" charset="0"/>
              </a:rPr>
              <a:t>Overview Of The System</a:t>
            </a:r>
            <a:endParaRPr lang="en-US" dirty="0">
              <a:latin typeface="Times New Roman" pitchFamily="18" charset="0"/>
              <a:cs typeface="Times New Roman" pitchFamily="18" charset="0"/>
            </a:endParaRPr>
          </a:p>
        </p:txBody>
      </p:sp>
      <p:sp>
        <p:nvSpPr>
          <p:cNvPr id="4" name="Snip Single Corner Rectangle 3"/>
          <p:cNvSpPr/>
          <p:nvPr/>
        </p:nvSpPr>
        <p:spPr>
          <a:xfrm>
            <a:off x="2644775" y="4565650"/>
            <a:ext cx="1344613" cy="574675"/>
          </a:xfrm>
          <a:prstGeom prst="snip1Rect">
            <a:avLst/>
          </a:prstGeom>
          <a:solidFill>
            <a:srgbClr val="FFFF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en-US" sz="1200" dirty="0" smtClean="0">
                <a:solidFill>
                  <a:srgbClr val="FF0000"/>
                </a:solidFill>
              </a:rPr>
              <a:t>acquisition</a:t>
            </a:r>
            <a:endParaRPr lang="en-IN" sz="1200" dirty="0" smtClean="0">
              <a:solidFill>
                <a:srgbClr val="FF0000"/>
              </a:solidFill>
            </a:endParaRPr>
          </a:p>
          <a:p>
            <a:pPr algn="ctr" fontAlgn="auto">
              <a:spcBef>
                <a:spcPts val="0"/>
              </a:spcBef>
              <a:spcAft>
                <a:spcPts val="0"/>
              </a:spcAft>
              <a:defRPr/>
            </a:pPr>
            <a:endParaRPr lang="en-IN" sz="1400" dirty="0">
              <a:solidFill>
                <a:srgbClr val="FF0000"/>
              </a:solidFill>
            </a:endParaRPr>
          </a:p>
        </p:txBody>
      </p:sp>
      <p:sp>
        <p:nvSpPr>
          <p:cNvPr id="5" name="Rectangle 4"/>
          <p:cNvSpPr/>
          <p:nvPr/>
        </p:nvSpPr>
        <p:spPr>
          <a:xfrm>
            <a:off x="5311682" y="4559487"/>
            <a:ext cx="1152525" cy="57626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en-US" sz="1200" dirty="0" smtClean="0">
                <a:solidFill>
                  <a:srgbClr val="FF0000"/>
                </a:solidFill>
              </a:rPr>
              <a:t>PC (Lab VIEW)</a:t>
            </a:r>
            <a:endParaRPr lang="en-IN" sz="1200" dirty="0">
              <a:solidFill>
                <a:srgbClr val="FF0000"/>
              </a:solidFill>
            </a:endParaRPr>
          </a:p>
        </p:txBody>
      </p:sp>
      <p:cxnSp>
        <p:nvCxnSpPr>
          <p:cNvPr id="6" name="Straight Connector 5"/>
          <p:cNvCxnSpPr>
            <a:stCxn id="4" idx="0"/>
          </p:cNvCxnSpPr>
          <p:nvPr/>
        </p:nvCxnSpPr>
        <p:spPr>
          <a:xfrm flipV="1">
            <a:off x="3989388" y="4799013"/>
            <a:ext cx="1344612" cy="53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25488" y="2620963"/>
            <a:ext cx="5664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820738" y="3557588"/>
            <a:ext cx="585628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677025" y="3557588"/>
            <a:ext cx="576263"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218113" y="2219325"/>
            <a:ext cx="192087"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IN" dirty="0"/>
          </a:p>
        </p:txBody>
      </p:sp>
      <p:sp>
        <p:nvSpPr>
          <p:cNvPr id="14" name="Minus 13"/>
          <p:cNvSpPr/>
          <p:nvPr/>
        </p:nvSpPr>
        <p:spPr>
          <a:xfrm rot="2983537">
            <a:off x="5219746" y="2259527"/>
            <a:ext cx="504362" cy="363380"/>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IN" dirty="0"/>
          </a:p>
        </p:txBody>
      </p:sp>
      <p:sp>
        <p:nvSpPr>
          <p:cNvPr id="15" name="Minus 14"/>
          <p:cNvSpPr/>
          <p:nvPr/>
        </p:nvSpPr>
        <p:spPr>
          <a:xfrm rot="5400000">
            <a:off x="4923810" y="2863236"/>
            <a:ext cx="1356954" cy="384175"/>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IN" dirty="0"/>
          </a:p>
        </p:txBody>
      </p:sp>
      <p:sp>
        <p:nvSpPr>
          <p:cNvPr id="16" name="Right Arrow 15"/>
          <p:cNvSpPr/>
          <p:nvPr/>
        </p:nvSpPr>
        <p:spPr>
          <a:xfrm>
            <a:off x="3989388" y="4724400"/>
            <a:ext cx="1344612" cy="2000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IN" dirty="0"/>
          </a:p>
        </p:txBody>
      </p:sp>
      <p:sp>
        <p:nvSpPr>
          <p:cNvPr id="18" name="Right Arrow 17"/>
          <p:cNvSpPr/>
          <p:nvPr/>
        </p:nvSpPr>
        <p:spPr>
          <a:xfrm>
            <a:off x="6454039" y="4724400"/>
            <a:ext cx="703999" cy="161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IN" dirty="0"/>
          </a:p>
        </p:txBody>
      </p:sp>
      <p:sp>
        <p:nvSpPr>
          <p:cNvPr id="19" name="TextBox 144"/>
          <p:cNvSpPr txBox="1">
            <a:spLocks noChangeArrowheads="1"/>
          </p:cNvSpPr>
          <p:nvPr/>
        </p:nvSpPr>
        <p:spPr bwMode="auto">
          <a:xfrm>
            <a:off x="0" y="4075113"/>
            <a:ext cx="21113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dirty="0">
                <a:solidFill>
                  <a:schemeClr val="bg1"/>
                </a:solidFill>
                <a:latin typeface="Times New Roman" pitchFamily="18" charset="0"/>
                <a:cs typeface="Times New Roman" pitchFamily="18" charset="0"/>
              </a:rPr>
              <a:t>PIEZO ELECTRIC SESORS</a:t>
            </a:r>
            <a:endParaRPr lang="en-IN" sz="1600" dirty="0">
              <a:solidFill>
                <a:schemeClr val="bg1"/>
              </a:solidFill>
              <a:latin typeface="Times New Roman" pitchFamily="18" charset="0"/>
              <a:cs typeface="Times New Roman" pitchFamily="18" charset="0"/>
            </a:endParaRPr>
          </a:p>
        </p:txBody>
      </p:sp>
      <p:sp>
        <p:nvSpPr>
          <p:cNvPr id="20" name="TextBox 145"/>
          <p:cNvSpPr txBox="1">
            <a:spLocks noChangeArrowheads="1"/>
          </p:cNvSpPr>
          <p:nvPr/>
        </p:nvSpPr>
        <p:spPr bwMode="auto">
          <a:xfrm>
            <a:off x="5399088" y="1828800"/>
            <a:ext cx="1535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t>RFID Reader</a:t>
            </a:r>
            <a:endParaRPr lang="en-IN" dirty="0"/>
          </a:p>
        </p:txBody>
      </p:sp>
      <p:sp>
        <p:nvSpPr>
          <p:cNvPr id="21" name="TextBox 147"/>
          <p:cNvSpPr txBox="1">
            <a:spLocks noChangeArrowheads="1"/>
          </p:cNvSpPr>
          <p:nvPr/>
        </p:nvSpPr>
        <p:spPr bwMode="auto">
          <a:xfrm>
            <a:off x="4092818" y="1766512"/>
            <a:ext cx="10556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t>RFID tag</a:t>
            </a:r>
            <a:endParaRPr lang="en-IN" dirty="0"/>
          </a:p>
        </p:txBody>
      </p:sp>
      <p:sp>
        <p:nvSpPr>
          <p:cNvPr id="22" name="TextBox 148"/>
          <p:cNvSpPr txBox="1">
            <a:spLocks noChangeArrowheads="1"/>
          </p:cNvSpPr>
          <p:nvPr/>
        </p:nvSpPr>
        <p:spPr bwMode="auto">
          <a:xfrm>
            <a:off x="2671763" y="5213350"/>
            <a:ext cx="16049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t>Arduino UNO</a:t>
            </a:r>
            <a:endParaRPr lang="en-IN" dirty="0"/>
          </a:p>
        </p:txBody>
      </p:sp>
      <p:sp>
        <p:nvSpPr>
          <p:cNvPr id="23" name="TextBox 152"/>
          <p:cNvSpPr txBox="1">
            <a:spLocks noChangeArrowheads="1"/>
          </p:cNvSpPr>
          <p:nvPr/>
        </p:nvSpPr>
        <p:spPr bwMode="auto">
          <a:xfrm>
            <a:off x="7158038" y="4273550"/>
            <a:ext cx="1487488"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dirty="0"/>
              <a:t>Vehicle classified</a:t>
            </a:r>
          </a:p>
          <a:p>
            <a:pPr eaLnBrk="1" hangingPunct="1"/>
            <a:r>
              <a:rPr lang="en-US" sz="1600" dirty="0"/>
              <a:t>o/p</a:t>
            </a:r>
            <a:endParaRPr lang="en-IN" sz="1600" dirty="0"/>
          </a:p>
        </p:txBody>
      </p:sp>
      <p:cxnSp>
        <p:nvCxnSpPr>
          <p:cNvPr id="24" name="Straight Arrow Connector 23"/>
          <p:cNvCxnSpPr>
            <a:stCxn id="42" idx="3"/>
          </p:cNvCxnSpPr>
          <p:nvPr/>
        </p:nvCxnSpPr>
        <p:spPr>
          <a:xfrm flipV="1">
            <a:off x="3368675" y="2189164"/>
            <a:ext cx="715963" cy="6715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TextBox 164"/>
          <p:cNvSpPr txBox="1">
            <a:spLocks noChangeArrowheads="1"/>
          </p:cNvSpPr>
          <p:nvPr/>
        </p:nvSpPr>
        <p:spPr bwMode="auto">
          <a:xfrm>
            <a:off x="4660900" y="3700463"/>
            <a:ext cx="10572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000" dirty="0"/>
              <a:t>DC VOLTAGE</a:t>
            </a:r>
            <a:endParaRPr lang="en-IN" sz="1000" dirty="0"/>
          </a:p>
        </p:txBody>
      </p:sp>
      <p:sp>
        <p:nvSpPr>
          <p:cNvPr id="27" name="Bent-Up Arrow 26"/>
          <p:cNvSpPr/>
          <p:nvPr/>
        </p:nvSpPr>
        <p:spPr>
          <a:xfrm rot="10800000">
            <a:off x="2971801" y="4114800"/>
            <a:ext cx="1535114" cy="490537"/>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IN" dirty="0"/>
          </a:p>
        </p:txBody>
      </p:sp>
      <p:cxnSp>
        <p:nvCxnSpPr>
          <p:cNvPr id="28" name="Straight Arrow Connector 27"/>
          <p:cNvCxnSpPr>
            <a:stCxn id="13" idx="3"/>
          </p:cNvCxnSpPr>
          <p:nvPr/>
        </p:nvCxnSpPr>
        <p:spPr>
          <a:xfrm flipH="1">
            <a:off x="3873501" y="2290763"/>
            <a:ext cx="1536699" cy="6429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Minus 29"/>
          <p:cNvSpPr/>
          <p:nvPr/>
        </p:nvSpPr>
        <p:spPr>
          <a:xfrm rot="5400000">
            <a:off x="3998819" y="3600546"/>
            <a:ext cx="865187" cy="633224"/>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IN" dirty="0"/>
          </a:p>
        </p:txBody>
      </p:sp>
      <p:sp>
        <p:nvSpPr>
          <p:cNvPr id="31" name="Flowchart: Alternate Process 30"/>
          <p:cNvSpPr/>
          <p:nvPr/>
        </p:nvSpPr>
        <p:spPr>
          <a:xfrm>
            <a:off x="2671763" y="3179763"/>
            <a:ext cx="328612" cy="115887"/>
          </a:xfrm>
          <a:prstGeom prst="flowChartAlternateProcess">
            <a:avLst/>
          </a:prstGeom>
          <a:solidFill>
            <a:schemeClr val="tx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dirty="0">
              <a:solidFill>
                <a:schemeClr val="tx1">
                  <a:lumMod val="50000"/>
                </a:schemeClr>
              </a:solidFill>
            </a:endParaRPr>
          </a:p>
        </p:txBody>
      </p:sp>
      <p:sp>
        <p:nvSpPr>
          <p:cNvPr id="32" name="Flowchart: Alternate Process 31"/>
          <p:cNvSpPr/>
          <p:nvPr/>
        </p:nvSpPr>
        <p:spPr>
          <a:xfrm>
            <a:off x="2652713" y="2686050"/>
            <a:ext cx="328612" cy="115888"/>
          </a:xfrm>
          <a:prstGeom prst="flowChartAlternateProcess">
            <a:avLst/>
          </a:prstGeom>
          <a:solidFill>
            <a:schemeClr val="tx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dirty="0"/>
          </a:p>
        </p:txBody>
      </p:sp>
      <p:sp>
        <p:nvSpPr>
          <p:cNvPr id="33" name="Flowchart: Alternate Process 32"/>
          <p:cNvSpPr/>
          <p:nvPr/>
        </p:nvSpPr>
        <p:spPr>
          <a:xfrm>
            <a:off x="3543300" y="3179763"/>
            <a:ext cx="328613" cy="115887"/>
          </a:xfrm>
          <a:prstGeom prst="flowChartAlternateProcess">
            <a:avLst/>
          </a:prstGeom>
          <a:solidFill>
            <a:schemeClr val="tx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dirty="0"/>
          </a:p>
        </p:txBody>
      </p:sp>
      <p:sp>
        <p:nvSpPr>
          <p:cNvPr id="34" name="Flowchart: Alternate Process 33"/>
          <p:cNvSpPr/>
          <p:nvPr/>
        </p:nvSpPr>
        <p:spPr>
          <a:xfrm>
            <a:off x="3543300" y="2686050"/>
            <a:ext cx="328613" cy="115888"/>
          </a:xfrm>
          <a:prstGeom prst="flowChartAlternateProcess">
            <a:avLst/>
          </a:prstGeom>
          <a:solidFill>
            <a:schemeClr val="tx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dirty="0"/>
          </a:p>
        </p:txBody>
      </p:sp>
      <p:sp>
        <p:nvSpPr>
          <p:cNvPr id="35" name="Flowchart: Alternate Process 34"/>
          <p:cNvSpPr/>
          <p:nvPr/>
        </p:nvSpPr>
        <p:spPr>
          <a:xfrm>
            <a:off x="2633663" y="2773363"/>
            <a:ext cx="1295400" cy="434975"/>
          </a:xfrm>
          <a:prstGeom prst="flowChartAlternateProcess">
            <a:avLst/>
          </a:prstGeom>
          <a:solidFill>
            <a:srgbClr val="6633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dirty="0"/>
          </a:p>
        </p:txBody>
      </p:sp>
      <p:sp>
        <p:nvSpPr>
          <p:cNvPr id="36" name="Rectangle 35"/>
          <p:cNvSpPr/>
          <p:nvPr/>
        </p:nvSpPr>
        <p:spPr>
          <a:xfrm>
            <a:off x="3233738" y="2787650"/>
            <a:ext cx="231775" cy="4206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dirty="0"/>
          </a:p>
        </p:txBody>
      </p:sp>
      <p:cxnSp>
        <p:nvCxnSpPr>
          <p:cNvPr id="37" name="Straight Connector 36"/>
          <p:cNvCxnSpPr>
            <a:stCxn id="36" idx="1"/>
            <a:endCxn id="36" idx="3"/>
          </p:cNvCxnSpPr>
          <p:nvPr/>
        </p:nvCxnSpPr>
        <p:spPr>
          <a:xfrm rot="10800000" flipH="1">
            <a:off x="3233738" y="2998788"/>
            <a:ext cx="231775" cy="1587"/>
          </a:xfrm>
          <a:prstGeom prst="line">
            <a:avLst/>
          </a:prstGeom>
        </p:spPr>
        <p:style>
          <a:lnRef idx="2">
            <a:schemeClr val="accent3"/>
          </a:lnRef>
          <a:fillRef idx="0">
            <a:schemeClr val="accent3"/>
          </a:fillRef>
          <a:effectRef idx="1">
            <a:schemeClr val="accent3"/>
          </a:effectRef>
          <a:fontRef idx="minor">
            <a:schemeClr val="tx1"/>
          </a:fontRef>
        </p:style>
      </p:cxnSp>
      <p:sp>
        <p:nvSpPr>
          <p:cNvPr id="42" name="Rectangle 41"/>
          <p:cNvSpPr/>
          <p:nvPr/>
        </p:nvSpPr>
        <p:spPr>
          <a:xfrm>
            <a:off x="3290888" y="2817813"/>
            <a:ext cx="77787" cy="857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dirty="0"/>
          </a:p>
        </p:txBody>
      </p:sp>
      <p:sp>
        <p:nvSpPr>
          <p:cNvPr id="43" name="Minus 42"/>
          <p:cNvSpPr/>
          <p:nvPr/>
        </p:nvSpPr>
        <p:spPr>
          <a:xfrm rot="2759980">
            <a:off x="4746782" y="1859038"/>
            <a:ext cx="710698" cy="382078"/>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IN" dirty="0"/>
          </a:p>
        </p:txBody>
      </p:sp>
      <p:sp>
        <p:nvSpPr>
          <p:cNvPr id="44" name="Minus 43"/>
          <p:cNvSpPr/>
          <p:nvPr/>
        </p:nvSpPr>
        <p:spPr>
          <a:xfrm rot="5400000">
            <a:off x="4427746" y="2063166"/>
            <a:ext cx="977483" cy="384175"/>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IN" dirty="0"/>
          </a:p>
        </p:txBody>
      </p:sp>
      <p:sp>
        <p:nvSpPr>
          <p:cNvPr id="9" name="Rectangle 8"/>
          <p:cNvSpPr/>
          <p:nvPr/>
        </p:nvSpPr>
        <p:spPr>
          <a:xfrm>
            <a:off x="4343400" y="2590800"/>
            <a:ext cx="152400" cy="26987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p:nvSpPr>
        <p:spPr>
          <a:xfrm>
            <a:off x="4343400" y="3311524"/>
            <a:ext cx="152400" cy="26987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344987" y="3055323"/>
            <a:ext cx="152400" cy="26987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4343400" y="2808764"/>
            <a:ext cx="152400" cy="26987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Brace 9"/>
          <p:cNvSpPr/>
          <p:nvPr/>
        </p:nvSpPr>
        <p:spPr>
          <a:xfrm>
            <a:off x="4681537" y="2620963"/>
            <a:ext cx="234950" cy="936625"/>
          </a:xfrm>
          <a:prstGeom prst="rightBrace">
            <a:avLst/>
          </a:prstGeom>
          <a:solidFill>
            <a:schemeClr val="bg1"/>
          </a:solidFill>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Right Arrow 11"/>
          <p:cNvSpPr/>
          <p:nvPr/>
        </p:nvSpPr>
        <p:spPr>
          <a:xfrm>
            <a:off x="5029200" y="3078640"/>
            <a:ext cx="1905000" cy="45719"/>
          </a:xfrm>
          <a:prstGeom prst="right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p:cNvSpPr txBox="1"/>
          <p:nvPr/>
        </p:nvSpPr>
        <p:spPr>
          <a:xfrm>
            <a:off x="7030302" y="2903538"/>
            <a:ext cx="1037656" cy="369332"/>
          </a:xfrm>
          <a:prstGeom prst="rect">
            <a:avLst/>
          </a:prstGeom>
          <a:noFill/>
        </p:spPr>
        <p:txBody>
          <a:bodyPr wrap="none" rtlCol="0">
            <a:spAutoFit/>
          </a:bodyPr>
          <a:lstStyle/>
          <a:p>
            <a:r>
              <a:rPr lang="en-US" dirty="0" smtClean="0"/>
              <a:t>SENSORS</a:t>
            </a:r>
            <a:endParaRPr lang="en-US" dirty="0"/>
          </a:p>
        </p:txBody>
      </p:sp>
      <p:sp>
        <p:nvSpPr>
          <p:cNvPr id="3" name="Down Arrow 2"/>
          <p:cNvSpPr/>
          <p:nvPr/>
        </p:nvSpPr>
        <p:spPr>
          <a:xfrm>
            <a:off x="5543716" y="3581400"/>
            <a:ext cx="85642" cy="978087"/>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194900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229600" cy="1143000"/>
          </a:xfrm>
        </p:spPr>
        <p:txBody>
          <a:bodyPr/>
          <a:lstStyle/>
          <a:p>
            <a:r>
              <a:rPr lang="en-IN" dirty="0" smtClean="0">
                <a:latin typeface="Times New Roman" pitchFamily="18" charset="0"/>
                <a:cs typeface="Times New Roman" pitchFamily="18" charset="0"/>
              </a:rPr>
              <a:t>Piezoelectric Sensors</a:t>
            </a:r>
            <a:endParaRPr lang="en-US" dirty="0">
              <a:latin typeface="Times New Roman" pitchFamily="18" charset="0"/>
              <a:cs typeface="Times New Roman" pitchFamily="18" charset="0"/>
            </a:endParaRPr>
          </a:p>
        </p:txBody>
      </p:sp>
      <p:sp>
        <p:nvSpPr>
          <p:cNvPr id="5" name="Content Placeholder 4"/>
          <p:cNvSpPr>
            <a:spLocks noGrp="1"/>
          </p:cNvSpPr>
          <p:nvPr>
            <p:ph idx="1"/>
          </p:nvPr>
        </p:nvSpPr>
        <p:spPr>
          <a:xfrm>
            <a:off x="287654" y="1189039"/>
            <a:ext cx="8932545" cy="2316162"/>
          </a:xfrm>
        </p:spPr>
        <p:txBody>
          <a:bodyPr>
            <a:normAutofit/>
          </a:bodyPr>
          <a:lstStyle/>
          <a:p>
            <a:pPr>
              <a:defRPr/>
            </a:pPr>
            <a:r>
              <a:rPr lang="en-IN" sz="2400" dirty="0">
                <a:latin typeface="Times New Roman" pitchFamily="18" charset="0"/>
                <a:cs typeface="Times New Roman" pitchFamily="18" charset="0"/>
              </a:rPr>
              <a:t>A </a:t>
            </a:r>
            <a:r>
              <a:rPr lang="en-US" sz="2400" b="1" dirty="0">
                <a:latin typeface="Times New Roman" pitchFamily="18" charset="0"/>
                <a:cs typeface="Times New Roman" pitchFamily="18" charset="0"/>
              </a:rPr>
              <a:t>piezoelectric sensor</a:t>
            </a:r>
            <a:r>
              <a:rPr lang="en-US" sz="2400" dirty="0">
                <a:latin typeface="Times New Roman" pitchFamily="18" charset="0"/>
                <a:cs typeface="Times New Roman" pitchFamily="18" charset="0"/>
              </a:rPr>
              <a:t> is a device that uses </a:t>
            </a:r>
            <a:r>
              <a:rPr lang="en-US" sz="2400" dirty="0" smtClean="0">
                <a:latin typeface="Times New Roman" pitchFamily="18" charset="0"/>
                <a:cs typeface="Times New Roman" pitchFamily="18" charset="0"/>
              </a:rPr>
              <a:t>the</a:t>
            </a:r>
            <a:r>
              <a:rPr lang="en-US" sz="2400" dirty="0">
                <a:latin typeface="Times New Roman" pitchFamily="18" charset="0"/>
                <a:cs typeface="Times New Roman" pitchFamily="18" charset="0"/>
              </a:rPr>
              <a:t> </a:t>
            </a:r>
            <a:r>
              <a:rPr lang="en-IN" sz="2400" dirty="0">
                <a:latin typeface="Times New Roman" pitchFamily="18" charset="0"/>
                <a:cs typeface="Times New Roman" pitchFamily="18" charset="0"/>
              </a:rPr>
              <a:t>piezoelectric effect, to </a:t>
            </a:r>
            <a:r>
              <a:rPr lang="en-IN" sz="2400" dirty="0" smtClean="0">
                <a:latin typeface="Times New Roman" pitchFamily="18" charset="0"/>
                <a:cs typeface="Times New Roman" pitchFamily="18" charset="0"/>
              </a:rPr>
              <a:t>measure change </a:t>
            </a:r>
            <a:r>
              <a:rPr lang="en-IN" sz="2400" dirty="0" smtClean="0">
                <a:latin typeface="Times New Roman" pitchFamily="18" charset="0"/>
                <a:cs typeface="Times New Roman" pitchFamily="18" charset="0"/>
              </a:rPr>
              <a:t>in </a:t>
            </a:r>
            <a:r>
              <a:rPr lang="en-US" sz="2400" dirty="0" smtClean="0">
                <a:latin typeface="Times New Roman" pitchFamily="18" charset="0"/>
                <a:cs typeface="Times New Roman" pitchFamily="18" charset="0"/>
              </a:rPr>
              <a:t>pressure</a:t>
            </a:r>
            <a:r>
              <a:rPr lang="en-US" sz="2400" dirty="0">
                <a:latin typeface="Times New Roman" pitchFamily="18" charset="0"/>
                <a:cs typeface="Times New Roman" pitchFamily="18" charset="0"/>
              </a:rPr>
              <a:t>, acceleration, strain or force by converting </a:t>
            </a:r>
            <a:r>
              <a:rPr lang="en-US" sz="2400" dirty="0" smtClean="0">
                <a:latin typeface="Times New Roman" pitchFamily="18" charset="0"/>
                <a:cs typeface="Times New Roman" pitchFamily="18" charset="0"/>
              </a:rPr>
              <a:t>them to an electric charge.</a:t>
            </a:r>
          </a:p>
          <a:p>
            <a:pPr>
              <a:defRPr/>
            </a:pPr>
            <a:r>
              <a:rPr lang="en-US" sz="2400" dirty="0">
                <a:latin typeface="Times New Roman" pitchFamily="18" charset="0"/>
                <a:cs typeface="Times New Roman" pitchFamily="18" charset="0"/>
              </a:rPr>
              <a:t>DC voltage is proportional to the stress applied on </a:t>
            </a: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surface of sensor</a:t>
            </a:r>
            <a:r>
              <a:rPr lang="en-US" sz="2400" dirty="0" smtClean="0">
                <a:latin typeface="Times New Roman" pitchFamily="18" charset="0"/>
                <a:cs typeface="Times New Roman" pitchFamily="18" charset="0"/>
              </a:rPr>
              <a:t>.</a:t>
            </a:r>
          </a:p>
          <a:p>
            <a:pPr marL="0" indent="0" algn="just">
              <a:buNone/>
              <a:defRPr/>
            </a:pPr>
            <a:endParaRPr lang="en-US" sz="2800" dirty="0">
              <a:latin typeface="Times New Roman" pitchFamily="18" charset="0"/>
              <a:cs typeface="Times New Roman" pitchFamily="18" charset="0"/>
            </a:endParaRPr>
          </a:p>
          <a:p>
            <a:pPr algn="just">
              <a:buFont typeface="Wingdings" pitchFamily="2" charset="2"/>
              <a:buChar char="§"/>
              <a:defRPr/>
            </a:pPr>
            <a:endParaRPr lang="en-US" sz="2800" dirty="0">
              <a:latin typeface="Times New Roman" pitchFamily="18" charset="0"/>
              <a:cs typeface="Times New Roman" pitchFamily="18" charset="0"/>
            </a:endParaRPr>
          </a:p>
          <a:p>
            <a:endParaRPr lang="en-US" dirty="0"/>
          </a:p>
        </p:txBody>
      </p:sp>
      <p:pic>
        <p:nvPicPr>
          <p:cNvPr id="10242" name="Picture 2" descr="Photo: A typical piezoelectric transduc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5330" y="5181600"/>
            <a:ext cx="1905000" cy="1658679"/>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400" y="3141166"/>
            <a:ext cx="2362200" cy="2040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8"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5600" y="3141166"/>
            <a:ext cx="2438400" cy="2040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9"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9168" y="3141167"/>
            <a:ext cx="2234232" cy="2040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50"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3141167"/>
            <a:ext cx="2142838" cy="2040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81000" y="6010939"/>
            <a:ext cx="6324745" cy="369332"/>
          </a:xfrm>
          <a:prstGeom prst="rect">
            <a:avLst/>
          </a:prstGeom>
          <a:noFill/>
        </p:spPr>
        <p:txBody>
          <a:bodyPr wrap="none" rtlCol="0">
            <a:spAutoFit/>
          </a:bodyPr>
          <a:lstStyle/>
          <a:p>
            <a:r>
              <a:rPr lang="en-US" dirty="0"/>
              <a:t>Reference </a:t>
            </a:r>
            <a:r>
              <a:rPr lang="en-US" dirty="0" smtClean="0"/>
              <a:t>: http://</a:t>
            </a:r>
            <a:r>
              <a:rPr lang="en-US" dirty="0"/>
              <a:t>www.explainthatstuff.com/piezoelectricity.html</a:t>
            </a:r>
          </a:p>
        </p:txBody>
      </p:sp>
    </p:spTree>
    <p:extLst>
      <p:ext uri="{BB962C8B-B14F-4D97-AF65-F5344CB8AC3E}">
        <p14:creationId xmlns:p14="http://schemas.microsoft.com/office/powerpoint/2010/main" val="25376434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3624"/>
            <a:ext cx="8229600" cy="1020762"/>
          </a:xfrm>
        </p:spPr>
        <p:txBody>
          <a:bodyPr>
            <a:noAutofit/>
          </a:bodyPr>
          <a:lstStyle/>
          <a:p>
            <a:r>
              <a:rPr lang="en-US" dirty="0" smtClean="0">
                <a:latin typeface="Times New Roman" pitchFamily="18" charset="0"/>
                <a:cs typeface="Times New Roman" pitchFamily="18" charset="0"/>
              </a:rPr>
              <a:t> Arduino UNO </a:t>
            </a:r>
            <a:r>
              <a:rPr lang="en-US" sz="3600" dirty="0">
                <a:latin typeface="Times New Roman" pitchFamily="18" charset="0"/>
                <a:cs typeface="Times New Roman" pitchFamily="18" charset="0"/>
              </a:rPr>
              <a:t/>
            </a:r>
            <a:br>
              <a:rPr lang="en-US" sz="3600" dirty="0">
                <a:latin typeface="Times New Roman" pitchFamily="18" charset="0"/>
                <a:cs typeface="Times New Roman" pitchFamily="18" charset="0"/>
              </a:rPr>
            </a:br>
            <a:endParaRPr lang="en-US" sz="3600" dirty="0"/>
          </a:p>
        </p:txBody>
      </p:sp>
      <p:sp>
        <p:nvSpPr>
          <p:cNvPr id="3" name="Content Placeholder 2"/>
          <p:cNvSpPr>
            <a:spLocks noGrp="1"/>
          </p:cNvSpPr>
          <p:nvPr>
            <p:ph idx="1"/>
          </p:nvPr>
        </p:nvSpPr>
        <p:spPr>
          <a:xfrm>
            <a:off x="304800" y="1219200"/>
            <a:ext cx="5181600" cy="5333999"/>
          </a:xfrm>
        </p:spPr>
        <p:txBody>
          <a:bodyPr>
            <a:normAutofit fontScale="92500" lnSpcReduction="10000"/>
          </a:bodyPr>
          <a:lstStyle/>
          <a:p>
            <a:r>
              <a:rPr lang="en-US" sz="2400" dirty="0">
                <a:latin typeface="Times New Roman" pitchFamily="18" charset="0"/>
                <a:cs typeface="Times New Roman" pitchFamily="18" charset="0"/>
              </a:rPr>
              <a:t>Not every pin on a microcontroller has the ability to do analog to digital conversions. On the Arduino board, these pins have an ‘A’ in front of their label (A0 through A5) to indicate these pins can read analog voltages</a:t>
            </a:r>
            <a:r>
              <a:rPr lang="en-US" sz="2400" dirty="0" smtClean="0">
                <a:latin typeface="Times New Roman" pitchFamily="18" charset="0"/>
                <a:cs typeface="Times New Roman" pitchFamily="18" charset="0"/>
              </a:rPr>
              <a:t>.</a:t>
            </a:r>
          </a:p>
          <a:p>
            <a:r>
              <a:rPr lang="en-US" sz="2400" dirty="0">
                <a:latin typeface="Times New Roman" pitchFamily="18" charset="0"/>
                <a:cs typeface="Times New Roman" pitchFamily="18" charset="0"/>
              </a:rPr>
              <a:t>Reads the value from the specified analog pin. The Arduino board contains a 6 channel (8 channels on the Mini and Nano, 16 on the Mega), 10-bit analog to digital converter. This means that it will map input voltages between 0 and 5 volts into integer values between 0 and 1023. This yields a resolution between readings of: 5 volts / 1024 units or, .0049 volts (4.9 mV) per unit. </a:t>
            </a:r>
          </a:p>
        </p:txBody>
      </p:sp>
      <p:pic>
        <p:nvPicPr>
          <p:cNvPr id="11268" name="Picture 4" descr="Arduino UNO Rev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4976812" y="1966913"/>
            <a:ext cx="4762500" cy="35718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50109" y="6462087"/>
            <a:ext cx="6107891" cy="369332"/>
          </a:xfrm>
          <a:prstGeom prst="rect">
            <a:avLst/>
          </a:prstGeom>
          <a:noFill/>
        </p:spPr>
        <p:txBody>
          <a:bodyPr wrap="none" rtlCol="0">
            <a:spAutoFit/>
          </a:bodyPr>
          <a:lstStyle/>
          <a:p>
            <a:r>
              <a:rPr lang="en-US" dirty="0" smtClean="0"/>
              <a:t>Reference: https</a:t>
            </a:r>
            <a:r>
              <a:rPr lang="en-US" dirty="0"/>
              <a:t>://www.arduino.cc/en/Main/ArduinoBoardUno</a:t>
            </a:r>
          </a:p>
        </p:txBody>
      </p:sp>
    </p:spTree>
    <p:extLst>
      <p:ext uri="{BB962C8B-B14F-4D97-AF65-F5344CB8AC3E}">
        <p14:creationId xmlns:p14="http://schemas.microsoft.com/office/powerpoint/2010/main" val="740541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2530"/>
            <a:ext cx="8229600" cy="1143000"/>
          </a:xfrm>
        </p:spPr>
        <p:txBody>
          <a:bodyPr>
            <a:normAutofit/>
          </a:bodyPr>
          <a:lstStyle/>
          <a:p>
            <a:r>
              <a:rPr lang="en-US" dirty="0" smtClean="0">
                <a:latin typeface="Times New Roman" pitchFamily="18" charset="0"/>
                <a:cs typeface="Times New Roman" pitchFamily="18" charset="0"/>
              </a:rPr>
              <a:t>RFID Reader  &amp; UART Interface</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304800" y="1219200"/>
            <a:ext cx="5410200" cy="4724400"/>
          </a:xfrm>
        </p:spPr>
        <p:txBody>
          <a:bodyPr>
            <a:normAutofit fontScale="85000" lnSpcReduction="20000"/>
          </a:bodyPr>
          <a:lstStyle/>
          <a:p>
            <a:r>
              <a:rPr lang="en-US" sz="2800" dirty="0"/>
              <a:t>RDM 125KHz card mini-module is designed for reading code from 125KHz card compatible read tags . It can be applied in office/home security, personal identification, access </a:t>
            </a:r>
            <a:r>
              <a:rPr lang="en-US" sz="2800" dirty="0" smtClean="0"/>
              <a:t>control etc..</a:t>
            </a:r>
            <a:endParaRPr lang="en-US" sz="2800" dirty="0" smtClean="0"/>
          </a:p>
          <a:p>
            <a:r>
              <a:rPr lang="en-US" sz="2800" dirty="0" smtClean="0"/>
              <a:t>Here we are capturing continuous data   </a:t>
            </a:r>
            <a:endParaRPr lang="en-US" sz="2800" dirty="0"/>
          </a:p>
          <a:p>
            <a:pPr lvl="0"/>
            <a:r>
              <a:rPr lang="en-US" sz="2800" dirty="0"/>
              <a:t>Support external antenna</a:t>
            </a:r>
          </a:p>
          <a:p>
            <a:pPr lvl="0"/>
            <a:r>
              <a:rPr lang="en-US" sz="2800" dirty="0"/>
              <a:t>Maximum effective distance up to </a:t>
            </a:r>
            <a:r>
              <a:rPr lang="en-US" sz="2800" dirty="0" smtClean="0"/>
              <a:t>50mm</a:t>
            </a:r>
            <a:endParaRPr lang="en-US" sz="2800" dirty="0"/>
          </a:p>
          <a:p>
            <a:pPr lvl="0"/>
            <a:r>
              <a:rPr lang="en-US" sz="2800" dirty="0"/>
              <a:t>UART TTL interface</a:t>
            </a:r>
          </a:p>
          <a:p>
            <a:pPr lvl="0"/>
            <a:r>
              <a:rPr lang="en-US" sz="2800" dirty="0"/>
              <a:t>Support EM4100 compatible read only or read/write </a:t>
            </a:r>
            <a:r>
              <a:rPr lang="en-US" sz="2800" dirty="0" smtClean="0"/>
              <a:t>tags</a:t>
            </a:r>
            <a:endParaRPr lang="en-US" sz="2800" dirty="0"/>
          </a:p>
          <a:p>
            <a:pPr marL="0" lvl="0" indent="0">
              <a:buNone/>
            </a:pPr>
            <a:endParaRPr lang="en-US" dirty="0"/>
          </a:p>
          <a:p>
            <a:endParaRPr lang="en-US" dirty="0"/>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7400" y="1295400"/>
            <a:ext cx="3241040" cy="2499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019799" y="3716774"/>
            <a:ext cx="2819401" cy="369332"/>
          </a:xfrm>
          <a:prstGeom prst="rect">
            <a:avLst/>
          </a:prstGeom>
          <a:noFill/>
        </p:spPr>
        <p:txBody>
          <a:bodyPr wrap="square" rtlCol="0">
            <a:spAutoFit/>
          </a:bodyPr>
          <a:lstStyle/>
          <a:p>
            <a:r>
              <a:rPr lang="en-US" dirty="0" smtClean="0"/>
              <a:t>RFID  READER</a:t>
            </a:r>
            <a:endParaRPr lang="en-US" dirty="0"/>
          </a:p>
        </p:txBody>
      </p:sp>
      <p:sp>
        <p:nvSpPr>
          <p:cNvPr id="6" name="TextBox 5"/>
          <p:cNvSpPr txBox="1"/>
          <p:nvPr/>
        </p:nvSpPr>
        <p:spPr>
          <a:xfrm>
            <a:off x="6324600" y="6400800"/>
            <a:ext cx="2319161" cy="369332"/>
          </a:xfrm>
          <a:prstGeom prst="rect">
            <a:avLst/>
          </a:prstGeom>
          <a:noFill/>
        </p:spPr>
        <p:txBody>
          <a:bodyPr wrap="none" rtlCol="0">
            <a:spAutoFit/>
          </a:bodyPr>
          <a:lstStyle/>
          <a:p>
            <a:r>
              <a:rPr lang="en-US" dirty="0" smtClean="0"/>
              <a:t>USB 2.0 to TTL Module</a:t>
            </a:r>
            <a:endParaRPr lang="en-US" dirty="0"/>
          </a:p>
        </p:txBody>
      </p:sp>
      <p:pic>
        <p:nvPicPr>
          <p:cNvPr id="12290" name="Picture 2" descr="where can i download drivers for CP2102 USB to UART Bridge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03982" y="4243959"/>
            <a:ext cx="2819400" cy="215684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85800" y="5819553"/>
            <a:ext cx="4953000" cy="923330"/>
          </a:xfrm>
          <a:prstGeom prst="rect">
            <a:avLst/>
          </a:prstGeom>
          <a:noFill/>
        </p:spPr>
        <p:txBody>
          <a:bodyPr wrap="square" rtlCol="0">
            <a:spAutoFit/>
          </a:bodyPr>
          <a:lstStyle/>
          <a:p>
            <a:r>
              <a:rPr lang="en-US" u="sng" dirty="0" smtClean="0"/>
              <a:t>Reference</a:t>
            </a:r>
            <a:r>
              <a:rPr lang="en-US" dirty="0" smtClean="0"/>
              <a:t>:</a:t>
            </a:r>
          </a:p>
          <a:p>
            <a:r>
              <a:rPr lang="en-US" dirty="0" smtClean="0"/>
              <a:t>http</a:t>
            </a:r>
            <a:r>
              <a:rPr lang="en-US" dirty="0"/>
              <a:t>://wiki.seeedstudio.com/wiki/125Khz_RFID_module_-_UART#How_to_buy</a:t>
            </a:r>
          </a:p>
        </p:txBody>
      </p:sp>
    </p:spTree>
    <p:extLst>
      <p:ext uri="{BB962C8B-B14F-4D97-AF65-F5344CB8AC3E}">
        <p14:creationId xmlns:p14="http://schemas.microsoft.com/office/powerpoint/2010/main" val="31271685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7721"/>
            <a:ext cx="8229600" cy="1143000"/>
          </a:xfrm>
        </p:spPr>
        <p:txBody>
          <a:bodyPr/>
          <a:lstStyle/>
          <a:p>
            <a:r>
              <a:rPr lang="en-US" dirty="0" smtClean="0">
                <a:latin typeface="Times New Roman" pitchFamily="18" charset="0"/>
                <a:cs typeface="Times New Roman" pitchFamily="18" charset="0"/>
              </a:rPr>
              <a:t>RFID TAGS</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304800" y="1143000"/>
            <a:ext cx="4876800" cy="5486400"/>
          </a:xfrm>
        </p:spPr>
        <p:txBody>
          <a:bodyPr>
            <a:normAutofit/>
          </a:bodyPr>
          <a:lstStyle/>
          <a:p>
            <a:pPr>
              <a:buFont typeface="Arial" charset="0"/>
              <a:buChar char="•"/>
            </a:pPr>
            <a:r>
              <a:rPr lang="en-IN" sz="2400" dirty="0">
                <a:latin typeface="Times New Roman" pitchFamily="18" charset="0"/>
                <a:cs typeface="Times New Roman" pitchFamily="18" charset="0"/>
              </a:rPr>
              <a:t>Every vehicle </a:t>
            </a:r>
            <a:r>
              <a:rPr lang="en-IN" sz="2400" dirty="0" smtClean="0">
                <a:latin typeface="Times New Roman" pitchFamily="18" charset="0"/>
                <a:cs typeface="Times New Roman" pitchFamily="18" charset="0"/>
              </a:rPr>
              <a:t> </a:t>
            </a:r>
            <a:r>
              <a:rPr lang="en-IN" sz="2400" dirty="0">
                <a:latin typeface="Times New Roman" pitchFamily="18" charset="0"/>
                <a:cs typeface="Times New Roman" pitchFamily="18" charset="0"/>
              </a:rPr>
              <a:t>carries a RFID tag.</a:t>
            </a:r>
          </a:p>
          <a:p>
            <a:pPr>
              <a:buFont typeface="Arial" charset="0"/>
              <a:buChar char="•"/>
            </a:pPr>
            <a:r>
              <a:rPr lang="en-IN" sz="2400" dirty="0">
                <a:latin typeface="Times New Roman" pitchFamily="18" charset="0"/>
                <a:cs typeface="Times New Roman" pitchFamily="18" charset="0"/>
              </a:rPr>
              <a:t>The RFID TAG contains the details about the </a:t>
            </a:r>
            <a:r>
              <a:rPr lang="en-IN" sz="2400" dirty="0" smtClean="0">
                <a:latin typeface="Times New Roman" pitchFamily="18" charset="0"/>
                <a:cs typeface="Times New Roman" pitchFamily="18" charset="0"/>
              </a:rPr>
              <a:t>owner </a:t>
            </a:r>
            <a:r>
              <a:rPr lang="en-IN" sz="2400" dirty="0">
                <a:latin typeface="Times New Roman" pitchFamily="18" charset="0"/>
                <a:cs typeface="Times New Roman" pitchFamily="18" charset="0"/>
              </a:rPr>
              <a:t>of the </a:t>
            </a:r>
            <a:r>
              <a:rPr lang="en-IN" sz="2400" dirty="0" smtClean="0">
                <a:latin typeface="Times New Roman" pitchFamily="18" charset="0"/>
                <a:cs typeface="Times New Roman" pitchFamily="18" charset="0"/>
              </a:rPr>
              <a:t>vehicle.</a:t>
            </a:r>
            <a:endParaRPr lang="en-IN" sz="2400" dirty="0">
              <a:latin typeface="Times New Roman" pitchFamily="18" charset="0"/>
              <a:cs typeface="Times New Roman" pitchFamily="18" charset="0"/>
            </a:endParaRPr>
          </a:p>
          <a:p>
            <a:pPr>
              <a:buFont typeface="Arial" charset="0"/>
              <a:buChar char="•"/>
            </a:pPr>
            <a:r>
              <a:rPr lang="en-IN" sz="2400" dirty="0">
                <a:latin typeface="Times New Roman" pitchFamily="18" charset="0"/>
                <a:cs typeface="Times New Roman" pitchFamily="18" charset="0"/>
              </a:rPr>
              <a:t>The details are needed for transaction processing of the </a:t>
            </a:r>
            <a:r>
              <a:rPr lang="en-IN" sz="2400" dirty="0" smtClean="0">
                <a:latin typeface="Times New Roman" pitchFamily="18" charset="0"/>
                <a:cs typeface="Times New Roman" pitchFamily="18" charset="0"/>
              </a:rPr>
              <a:t>vehicle.</a:t>
            </a:r>
            <a:endParaRPr lang="en-IN" sz="2400" dirty="0">
              <a:latin typeface="Times New Roman" pitchFamily="18" charset="0"/>
              <a:cs typeface="Times New Roman" pitchFamily="18" charset="0"/>
            </a:endParaRPr>
          </a:p>
          <a:p>
            <a:pPr>
              <a:buFont typeface="Arial" charset="0"/>
              <a:buChar char="•"/>
            </a:pPr>
            <a:r>
              <a:rPr lang="en-IN" sz="2400" dirty="0">
                <a:latin typeface="Times New Roman" pitchFamily="18" charset="0"/>
                <a:cs typeface="Times New Roman" pitchFamily="18" charset="0"/>
              </a:rPr>
              <a:t>When the RFID tag comes near the active region of the reader, the tag is identified and the information is passed</a:t>
            </a:r>
            <a:r>
              <a:rPr lang="en-IN" sz="2400" dirty="0" smtClean="0">
                <a:latin typeface="Times New Roman" pitchFamily="18" charset="0"/>
                <a:cs typeface="Times New Roman" pitchFamily="18" charset="0"/>
              </a:rPr>
              <a:t>.</a:t>
            </a:r>
          </a:p>
          <a:p>
            <a:pPr>
              <a:buFont typeface="Arial" charset="0"/>
              <a:buChar char="•"/>
            </a:pPr>
            <a:r>
              <a:rPr lang="en-US" sz="2400" dirty="0" smtClean="0">
                <a:latin typeface="Times New Roman" pitchFamily="18" charset="0"/>
                <a:cs typeface="Times New Roman" pitchFamily="18" charset="0"/>
              </a:rPr>
              <a:t>In this project we are using 125KHZ </a:t>
            </a:r>
            <a:r>
              <a:rPr lang="en-US" sz="2400" dirty="0">
                <a:latin typeface="Times New Roman" pitchFamily="18" charset="0"/>
                <a:cs typeface="Times New Roman" pitchFamily="18" charset="0"/>
              </a:rPr>
              <a:t>RFID </a:t>
            </a:r>
            <a:r>
              <a:rPr lang="en-US" sz="2400" dirty="0" smtClean="0">
                <a:latin typeface="Times New Roman" pitchFamily="18" charset="0"/>
                <a:cs typeface="Times New Roman" pitchFamily="18" charset="0"/>
              </a:rPr>
              <a:t>key tags.</a:t>
            </a:r>
            <a:endParaRPr lang="en-US" sz="2400" dirty="0">
              <a:latin typeface="Times New Roman" pitchFamily="18" charset="0"/>
              <a:cs typeface="Times New Roman" pitchFamily="18" charset="0"/>
            </a:endParaRPr>
          </a:p>
          <a:p>
            <a:pPr>
              <a:buFont typeface="Arial" charset="0"/>
              <a:buChar char="•"/>
            </a:pPr>
            <a:endParaRPr lang="en-IN" sz="2400" dirty="0">
              <a:latin typeface="Times New Roman" pitchFamily="18" charset="0"/>
              <a:cs typeface="Times New Roman" pitchFamily="18" charset="0"/>
            </a:endParaRPr>
          </a:p>
          <a:p>
            <a:endParaRPr lang="en-US" dirty="0"/>
          </a:p>
        </p:txBody>
      </p:sp>
      <p:pic>
        <p:nvPicPr>
          <p:cNvPr id="14338" name="Picture 2" descr="Passive RFID Tag, How RFID Tag wor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1295400"/>
            <a:ext cx="38100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http://rob.sh/img/rfid_passive_ta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4950" y="3733800"/>
            <a:ext cx="3829050" cy="3124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40858" y="5934670"/>
            <a:ext cx="6521942" cy="923330"/>
          </a:xfrm>
          <a:prstGeom prst="rect">
            <a:avLst/>
          </a:prstGeom>
          <a:noFill/>
        </p:spPr>
        <p:txBody>
          <a:bodyPr wrap="square" rtlCol="0">
            <a:spAutoFit/>
          </a:bodyPr>
          <a:lstStyle/>
          <a:p>
            <a:r>
              <a:rPr lang="en-US" u="sng" dirty="0" smtClean="0"/>
              <a:t>Reference</a:t>
            </a:r>
            <a:r>
              <a:rPr lang="en-US" dirty="0" smtClean="0"/>
              <a:t>:</a:t>
            </a:r>
          </a:p>
          <a:p>
            <a:r>
              <a:rPr lang="en-US" dirty="0" smtClean="0"/>
              <a:t>http:http</a:t>
            </a:r>
            <a:r>
              <a:rPr lang="en-US" dirty="0"/>
              <a:t>://www.engineersgarage.com/insight/how-rfid-tag-works?page=2</a:t>
            </a:r>
          </a:p>
        </p:txBody>
      </p:sp>
    </p:spTree>
    <p:extLst>
      <p:ext uri="{BB962C8B-B14F-4D97-AF65-F5344CB8AC3E}">
        <p14:creationId xmlns:p14="http://schemas.microsoft.com/office/powerpoint/2010/main" val="35702852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229600" cy="1143000"/>
          </a:xfrm>
        </p:spPr>
        <p:txBody>
          <a:bodyPr>
            <a:normAutofit/>
          </a:bodyPr>
          <a:lstStyle/>
          <a:p>
            <a:r>
              <a:rPr lang="en-US" dirty="0">
                <a:latin typeface="Times New Roman" pitchFamily="18" charset="0"/>
                <a:cs typeface="Times New Roman" pitchFamily="18" charset="0"/>
              </a:rPr>
              <a:t>Programming in </a:t>
            </a:r>
            <a:r>
              <a:rPr lang="en-US" dirty="0" smtClean="0">
                <a:latin typeface="Times New Roman" pitchFamily="18" charset="0"/>
                <a:cs typeface="Times New Roman" pitchFamily="18" charset="0"/>
              </a:rPr>
              <a:t>LabVIEW </a:t>
            </a:r>
            <a:endParaRPr lang="en-US" dirty="0"/>
          </a:p>
        </p:txBody>
      </p:sp>
      <p:sp>
        <p:nvSpPr>
          <p:cNvPr id="3" name="Content Placeholder 2"/>
          <p:cNvSpPr>
            <a:spLocks noGrp="1"/>
          </p:cNvSpPr>
          <p:nvPr>
            <p:ph idx="1"/>
          </p:nvPr>
        </p:nvSpPr>
        <p:spPr/>
        <p:txBody>
          <a:bodyPr>
            <a:normAutofit/>
          </a:bodyPr>
          <a:lstStyle/>
          <a:p>
            <a:pPr>
              <a:defRPr/>
            </a:pPr>
            <a:r>
              <a:rPr lang="en-IN" sz="2400" dirty="0">
                <a:latin typeface="Times New Roman" pitchFamily="18" charset="0"/>
                <a:cs typeface="Times New Roman" pitchFamily="18" charset="0"/>
              </a:rPr>
              <a:t>It is a visual programming language.</a:t>
            </a:r>
          </a:p>
          <a:p>
            <a:pPr>
              <a:defRPr/>
            </a:pPr>
            <a:r>
              <a:rPr lang="en-IN" sz="2400" dirty="0">
                <a:latin typeface="Times New Roman" pitchFamily="18" charset="0"/>
                <a:cs typeface="Times New Roman" pitchFamily="18" charset="0"/>
              </a:rPr>
              <a:t>It is a system design platform and development environment</a:t>
            </a:r>
          </a:p>
          <a:p>
            <a:pPr>
              <a:defRPr/>
            </a:pPr>
            <a:r>
              <a:rPr lang="en-IN" sz="2400" dirty="0" smtClean="0">
                <a:latin typeface="Times New Roman" pitchFamily="18" charset="0"/>
                <a:cs typeface="Times New Roman" pitchFamily="18" charset="0"/>
              </a:rPr>
              <a:t>RFID can </a:t>
            </a:r>
            <a:r>
              <a:rPr lang="en-IN" sz="2400" dirty="0">
                <a:latin typeface="Times New Roman" pitchFamily="18" charset="0"/>
                <a:cs typeface="Times New Roman" pitchFamily="18" charset="0"/>
              </a:rPr>
              <a:t>be interfaced with LabVIEW </a:t>
            </a:r>
            <a:r>
              <a:rPr lang="en-IN" sz="2400" dirty="0" smtClean="0">
                <a:latin typeface="Times New Roman" pitchFamily="18" charset="0"/>
                <a:cs typeface="Times New Roman" pitchFamily="18" charset="0"/>
              </a:rPr>
              <a:t>also using </a:t>
            </a:r>
            <a:r>
              <a:rPr lang="en-IN" sz="2400" dirty="0">
                <a:latin typeface="Times New Roman" pitchFamily="18" charset="0"/>
                <a:cs typeface="Times New Roman" pitchFamily="18" charset="0"/>
              </a:rPr>
              <a:t>V</a:t>
            </a:r>
            <a:r>
              <a:rPr lang="en-IN" sz="2400" dirty="0" smtClean="0">
                <a:latin typeface="Times New Roman" pitchFamily="18" charset="0"/>
                <a:cs typeface="Times New Roman" pitchFamily="18" charset="0"/>
              </a:rPr>
              <a:t>isa terminals.</a:t>
            </a:r>
            <a:endParaRPr lang="en-IN" sz="2400" dirty="0">
              <a:latin typeface="Times New Roman" pitchFamily="18" charset="0"/>
              <a:cs typeface="Times New Roman" pitchFamily="18" charset="0"/>
            </a:endParaRPr>
          </a:p>
          <a:p>
            <a:pPr>
              <a:defRPr/>
            </a:pPr>
            <a:r>
              <a:rPr lang="en-IN" sz="2400" dirty="0">
                <a:latin typeface="Times New Roman" pitchFamily="18" charset="0"/>
                <a:cs typeface="Times New Roman" pitchFamily="18" charset="0"/>
              </a:rPr>
              <a:t>Loops, charts functions and other signal manipulation functions are available. </a:t>
            </a:r>
            <a:endParaRPr lang="en-IN" sz="2400" dirty="0" smtClean="0">
              <a:latin typeface="Times New Roman" pitchFamily="18" charset="0"/>
              <a:cs typeface="Times New Roman" pitchFamily="18" charset="0"/>
            </a:endParaRPr>
          </a:p>
          <a:p>
            <a:pPr>
              <a:defRPr/>
            </a:pPr>
            <a:r>
              <a:rPr lang="en-US" sz="2400" dirty="0">
                <a:latin typeface="Times New Roman" pitchFamily="18" charset="0"/>
                <a:cs typeface="Times New Roman" pitchFamily="18" charset="0"/>
              </a:rPr>
              <a:t>LabVIEW is a graphical programming language created by National Instruments</a:t>
            </a:r>
            <a:endParaRPr lang="en-IN" sz="2400" dirty="0">
              <a:latin typeface="Times New Roman" pitchFamily="18" charset="0"/>
              <a:cs typeface="Times New Roman" pitchFamily="18" charset="0"/>
            </a:endParaRPr>
          </a:p>
          <a:p>
            <a:pPr>
              <a:buFont typeface="Wingdings" panose="05000000000000000000" pitchFamily="2" charset="2"/>
              <a:buChar char="§"/>
              <a:defRPr/>
            </a:pPr>
            <a:endParaRPr lang="en-IN" sz="2400" dirty="0">
              <a:latin typeface="Times New Roman" pitchFamily="18" charset="0"/>
              <a:cs typeface="Times New Roman" pitchFamily="18" charset="0"/>
            </a:endParaRPr>
          </a:p>
          <a:p>
            <a:endParaRPr lang="en-US" dirty="0"/>
          </a:p>
        </p:txBody>
      </p:sp>
    </p:spTree>
    <p:extLst>
      <p:ext uri="{BB962C8B-B14F-4D97-AF65-F5344CB8AC3E}">
        <p14:creationId xmlns:p14="http://schemas.microsoft.com/office/powerpoint/2010/main" val="12179220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655638"/>
          </a:xfrm>
        </p:spPr>
        <p:txBody>
          <a:bodyPr>
            <a:normAutofit fontScale="90000"/>
          </a:bodyPr>
          <a:lstStyle/>
          <a:p>
            <a:r>
              <a:rPr lang="en-US" dirty="0" smtClean="0">
                <a:latin typeface="Times New Roman" pitchFamily="18" charset="0"/>
                <a:cs typeface="Times New Roman" pitchFamily="18" charset="0"/>
              </a:rPr>
              <a:t>LabVIEW </a:t>
            </a:r>
            <a:r>
              <a:rPr lang="en-US" dirty="0">
                <a:latin typeface="Times New Roman" pitchFamily="18" charset="0"/>
                <a:cs typeface="Times New Roman" pitchFamily="18" charset="0"/>
              </a:rPr>
              <a:t>Programs Are Called Virtual Instruments (VI’s)</a:t>
            </a:r>
            <a:r>
              <a:rPr lang="en-US" dirty="0"/>
              <a:t/>
            </a:r>
            <a:br>
              <a:rPr lang="en-US" dirty="0"/>
            </a:br>
            <a:endParaRPr lang="en-US" dirty="0"/>
          </a:p>
        </p:txBody>
      </p:sp>
      <p:sp>
        <p:nvSpPr>
          <p:cNvPr id="3" name="Content Placeholder 2"/>
          <p:cNvSpPr>
            <a:spLocks noGrp="1"/>
          </p:cNvSpPr>
          <p:nvPr>
            <p:ph idx="1"/>
          </p:nvPr>
        </p:nvSpPr>
        <p:spPr>
          <a:xfrm>
            <a:off x="4343400" y="1524000"/>
            <a:ext cx="4648200" cy="5029200"/>
          </a:xfrm>
        </p:spPr>
        <p:txBody>
          <a:bodyPr>
            <a:normAutofit/>
          </a:bodyPr>
          <a:lstStyle/>
          <a:p>
            <a:pPr marL="228600" indent="-228600">
              <a:spcBef>
                <a:spcPts val="0"/>
              </a:spcBef>
              <a:defRPr/>
            </a:pPr>
            <a:r>
              <a:rPr lang="en-US" sz="2400" dirty="0">
                <a:latin typeface="Times New Roman" pitchFamily="18" charset="0"/>
                <a:cs typeface="Times New Roman" pitchFamily="18" charset="0"/>
              </a:rPr>
              <a:t>Each VI has</a:t>
            </a:r>
            <a:r>
              <a:rPr lang="en-US" sz="2400" dirty="0">
                <a:solidFill>
                  <a:srgbClr val="FF0000"/>
                </a:solidFill>
                <a:latin typeface="Times New Roman" pitchFamily="18" charset="0"/>
                <a:cs typeface="Times New Roman" pitchFamily="18" charset="0"/>
              </a:rPr>
              <a:t> </a:t>
            </a:r>
            <a:r>
              <a:rPr lang="en-US" sz="2400" dirty="0">
                <a:latin typeface="Times New Roman" pitchFamily="18" charset="0"/>
                <a:cs typeface="Times New Roman" pitchFamily="18" charset="0"/>
              </a:rPr>
              <a:t>2 Windows</a:t>
            </a:r>
            <a:endParaRPr lang="en-US" sz="2400" dirty="0">
              <a:solidFill>
                <a:srgbClr val="FF0000"/>
              </a:solidFill>
              <a:latin typeface="Times New Roman" pitchFamily="18" charset="0"/>
              <a:cs typeface="Times New Roman" pitchFamily="18" charset="0"/>
            </a:endParaRPr>
          </a:p>
          <a:p>
            <a:pPr marL="228600" indent="-228600">
              <a:spcBef>
                <a:spcPts val="0"/>
              </a:spcBef>
              <a:defRPr/>
            </a:pPr>
            <a:endParaRPr lang="en-US" sz="2400" u="sng" dirty="0">
              <a:solidFill>
                <a:srgbClr val="FF0000"/>
              </a:solidFill>
              <a:effectLst>
                <a:outerShdw blurRad="38100" dist="38100" dir="2700000" algn="tl">
                  <a:srgbClr val="C0C0C0"/>
                </a:outerShdw>
              </a:effectLst>
              <a:latin typeface="Times New Roman" pitchFamily="18" charset="0"/>
              <a:cs typeface="Times New Roman" pitchFamily="18" charset="0"/>
            </a:endParaRPr>
          </a:p>
          <a:p>
            <a:pPr marL="228600" indent="-228600">
              <a:spcBef>
                <a:spcPts val="0"/>
              </a:spcBef>
              <a:defRPr/>
            </a:pPr>
            <a:r>
              <a:rPr lang="en-US" sz="2400" dirty="0">
                <a:latin typeface="Times New Roman" pitchFamily="18" charset="0"/>
                <a:cs typeface="Times New Roman" pitchFamily="18" charset="0"/>
              </a:rPr>
              <a:t>Front Panel</a:t>
            </a:r>
          </a:p>
          <a:p>
            <a:pPr marL="228600" indent="-228600">
              <a:spcBef>
                <a:spcPts val="0"/>
              </a:spcBef>
              <a:buFontTx/>
              <a:buChar char="•"/>
              <a:defRPr/>
            </a:pPr>
            <a:r>
              <a:rPr lang="en-US" sz="2400" dirty="0">
                <a:latin typeface="Times New Roman" pitchFamily="18" charset="0"/>
                <a:cs typeface="Times New Roman" pitchFamily="18" charset="0"/>
              </a:rPr>
              <a:t>User Interface (UI)</a:t>
            </a:r>
          </a:p>
          <a:p>
            <a:pPr marL="571500" lvl="1" indent="-228600">
              <a:spcBef>
                <a:spcPts val="0"/>
              </a:spcBef>
              <a:buFont typeface="Arial Narrow" pitchFamily="34" charset="0"/>
              <a:buChar char="–"/>
              <a:defRPr/>
            </a:pPr>
            <a:r>
              <a:rPr lang="en-US" sz="2400" dirty="0">
                <a:latin typeface="Times New Roman" pitchFamily="18" charset="0"/>
                <a:cs typeface="Times New Roman" pitchFamily="18" charset="0"/>
              </a:rPr>
              <a:t>Controls = Inputs</a:t>
            </a:r>
          </a:p>
          <a:p>
            <a:pPr marL="571500" lvl="1" indent="-228600">
              <a:spcBef>
                <a:spcPts val="0"/>
              </a:spcBef>
              <a:buFont typeface="Arial Narrow" pitchFamily="34" charset="0"/>
              <a:buChar char="–"/>
              <a:defRPr/>
            </a:pPr>
            <a:r>
              <a:rPr lang="en-US" sz="2400" dirty="0">
                <a:latin typeface="Times New Roman" pitchFamily="18" charset="0"/>
                <a:cs typeface="Times New Roman" pitchFamily="18" charset="0"/>
              </a:rPr>
              <a:t>Indicators = Outputs</a:t>
            </a:r>
          </a:p>
          <a:p>
            <a:pPr marL="571500" lvl="1" indent="-228600">
              <a:spcBef>
                <a:spcPts val="0"/>
              </a:spcBef>
              <a:defRPr/>
            </a:pPr>
            <a:endParaRPr lang="en-US" sz="2400" dirty="0">
              <a:latin typeface="Times New Roman" pitchFamily="18" charset="0"/>
              <a:cs typeface="Times New Roman" pitchFamily="18" charset="0"/>
            </a:endParaRPr>
          </a:p>
          <a:p>
            <a:pPr marL="228600" indent="-228600">
              <a:spcBef>
                <a:spcPts val="0"/>
              </a:spcBef>
              <a:defRPr/>
            </a:pPr>
            <a:r>
              <a:rPr lang="en-US" sz="2400" dirty="0">
                <a:latin typeface="Times New Roman" pitchFamily="18" charset="0"/>
                <a:cs typeface="Times New Roman" pitchFamily="18" charset="0"/>
              </a:rPr>
              <a:t>Block Diagram</a:t>
            </a:r>
          </a:p>
          <a:p>
            <a:pPr marL="228600" indent="-228600">
              <a:spcBef>
                <a:spcPts val="0"/>
              </a:spcBef>
              <a:buFontTx/>
              <a:buChar char="•"/>
              <a:defRPr/>
            </a:pPr>
            <a:r>
              <a:rPr lang="en-US" sz="2400" dirty="0">
                <a:latin typeface="Times New Roman" pitchFamily="18" charset="0"/>
                <a:cs typeface="Times New Roman" pitchFamily="18" charset="0"/>
              </a:rPr>
              <a:t>Graphical Code</a:t>
            </a:r>
          </a:p>
          <a:p>
            <a:pPr marL="571500" lvl="1" indent="-228600">
              <a:spcBef>
                <a:spcPts val="0"/>
              </a:spcBef>
              <a:buFont typeface="Arial Narrow" pitchFamily="34" charset="0"/>
              <a:buChar char="–"/>
              <a:defRPr/>
            </a:pPr>
            <a:r>
              <a:rPr lang="en-US" sz="2400" dirty="0">
                <a:latin typeface="Times New Roman" pitchFamily="18" charset="0"/>
                <a:cs typeface="Times New Roman" pitchFamily="18" charset="0"/>
              </a:rPr>
              <a:t>Data travels on wires from controls through functions to indicators</a:t>
            </a:r>
          </a:p>
          <a:p>
            <a:pPr marL="571500" lvl="1" indent="-228600">
              <a:spcBef>
                <a:spcPts val="0"/>
              </a:spcBef>
              <a:buFont typeface="Arial Narrow" pitchFamily="34" charset="0"/>
              <a:buChar char="–"/>
              <a:defRPr/>
            </a:pPr>
            <a:r>
              <a:rPr lang="en-US" sz="2400" dirty="0">
                <a:latin typeface="Times New Roman" pitchFamily="18" charset="0"/>
                <a:cs typeface="Times New Roman" pitchFamily="18" charset="0"/>
              </a:rPr>
              <a:t>Blocks execute by Dataflow</a:t>
            </a:r>
          </a:p>
          <a:p>
            <a:endParaRPr lang="en-US" dirty="0"/>
          </a:p>
        </p:txBody>
      </p:sp>
      <p:pic>
        <p:nvPicPr>
          <p:cNvPr id="5"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86709"/>
            <a:ext cx="4267200" cy="2347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pic>
        <p:nvPicPr>
          <p:cNvPr id="6"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745163"/>
            <a:ext cx="4267199" cy="2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Tree>
    <p:extLst>
      <p:ext uri="{BB962C8B-B14F-4D97-AF65-F5344CB8AC3E}">
        <p14:creationId xmlns:p14="http://schemas.microsoft.com/office/powerpoint/2010/main" val="401169657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1318</TotalTime>
  <Words>696</Words>
  <Application>Microsoft Office PowerPoint</Application>
  <PresentationFormat>On-screen Show (4:3)</PresentationFormat>
  <Paragraphs>141</Paragraphs>
  <Slides>27</Slides>
  <Notes>3</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ELECTRONIC TOLL COLLECTION USING PIEZOELECTRIC AND RFID SENSORS</vt:lpstr>
      <vt:lpstr>E-Tolls System-Knowledge</vt:lpstr>
      <vt:lpstr>Overview Of The System</vt:lpstr>
      <vt:lpstr>Piezoelectric Sensors</vt:lpstr>
      <vt:lpstr> Arduino UNO  </vt:lpstr>
      <vt:lpstr>RFID Reader  &amp; UART Interface</vt:lpstr>
      <vt:lpstr>RFID TAGS</vt:lpstr>
      <vt:lpstr>Programming in LabVIEW </vt:lpstr>
      <vt:lpstr>LabVIEW Programs Are Called Virtual Instruments (VI’s) </vt:lpstr>
      <vt:lpstr>LabVIEW</vt:lpstr>
      <vt:lpstr>LabVIEW Interfacing For Arduino</vt:lpstr>
      <vt:lpstr>Hardware Interfacing</vt:lpstr>
      <vt:lpstr>Axial Width Of Vehicles</vt:lpstr>
      <vt:lpstr>Toll Rates For The Proposed System</vt:lpstr>
      <vt:lpstr>LabVIEW Program For The Proposed System</vt:lpstr>
      <vt:lpstr>Program Continued</vt:lpstr>
      <vt:lpstr>Program Continued</vt:lpstr>
      <vt:lpstr>Program Continued</vt:lpstr>
      <vt:lpstr>Program Continued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 TOLL COLLECTION USING PIEZOELECTRIC SENSORS</dc:title>
  <dc:creator>yadlapati naga sai sumanth</dc:creator>
  <cp:lastModifiedBy>yadlapati naga sai sumanth</cp:lastModifiedBy>
  <cp:revision>92</cp:revision>
  <dcterms:created xsi:type="dcterms:W3CDTF">2016-09-23T00:54:33Z</dcterms:created>
  <dcterms:modified xsi:type="dcterms:W3CDTF">2016-11-12T07:20:22Z</dcterms:modified>
</cp:coreProperties>
</file>